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4" r:id="rId4"/>
    <p:sldId id="257" r:id="rId5"/>
    <p:sldId id="259" r:id="rId6"/>
    <p:sldId id="261" r:id="rId7"/>
    <p:sldId id="265" r:id="rId8"/>
    <p:sldId id="269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6" Type="http://schemas.openxmlformats.org/officeDocument/2006/relationships/image" Target="../media/image31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6" Type="http://schemas.openxmlformats.org/officeDocument/2006/relationships/image" Target="../media/image31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81B409-938B-430A-942A-A209A5321BA9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B375A-158F-4E43-B657-75A32E8862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Introduction of the HMIS Data Committee Members</a:t>
          </a:r>
        </a:p>
      </dgm:t>
    </dgm:pt>
    <dgm:pt modelId="{B234B73A-FC34-49B7-984F-26F90CA15E98}" type="parTrans" cxnId="{CBC5343E-2430-4CC0-A8AE-A1A1911C81FB}">
      <dgm:prSet/>
      <dgm:spPr/>
      <dgm:t>
        <a:bodyPr/>
        <a:lstStyle/>
        <a:p>
          <a:endParaRPr lang="en-US"/>
        </a:p>
      </dgm:t>
    </dgm:pt>
    <dgm:pt modelId="{1E2A3363-E3FA-49FF-9394-5C64B4CF95AC}" type="sibTrans" cxnId="{CBC5343E-2430-4CC0-A8AE-A1A1911C81FB}">
      <dgm:prSet/>
      <dgm:spPr/>
      <dgm:t>
        <a:bodyPr/>
        <a:lstStyle/>
        <a:p>
          <a:endParaRPr lang="en-US"/>
        </a:p>
      </dgm:t>
    </dgm:pt>
    <dgm:pt modelId="{B1F5D623-9C0D-4BF5-9882-14C1DC46143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Purpose of the HMIS End User Workgroups</a:t>
          </a:r>
        </a:p>
      </dgm:t>
    </dgm:pt>
    <dgm:pt modelId="{F2AEC109-6D0E-460E-A798-6DEF73FC5028}" type="parTrans" cxnId="{4B19BFA4-1912-4AF4-8B81-214D9B5AA95E}">
      <dgm:prSet/>
      <dgm:spPr/>
      <dgm:t>
        <a:bodyPr/>
        <a:lstStyle/>
        <a:p>
          <a:endParaRPr lang="en-US"/>
        </a:p>
      </dgm:t>
    </dgm:pt>
    <dgm:pt modelId="{D09C8DAE-6156-4CBF-94FC-948CED632AC7}" type="sibTrans" cxnId="{4B19BFA4-1912-4AF4-8B81-214D9B5AA95E}">
      <dgm:prSet/>
      <dgm:spPr/>
      <dgm:t>
        <a:bodyPr/>
        <a:lstStyle/>
        <a:p>
          <a:endParaRPr lang="en-US"/>
        </a:p>
      </dgm:t>
    </dgm:pt>
    <dgm:pt modelId="{D39CEA44-C9E2-4416-9661-0452D4A8898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FY24 HMIS Data Standard Changes</a:t>
          </a:r>
        </a:p>
      </dgm:t>
    </dgm:pt>
    <dgm:pt modelId="{2E61D0F4-6C18-4BBC-A671-64E573983C84}" type="parTrans" cxnId="{096F4453-58DA-46CC-A107-9632A9E04C74}">
      <dgm:prSet/>
      <dgm:spPr/>
      <dgm:t>
        <a:bodyPr/>
        <a:lstStyle/>
        <a:p>
          <a:endParaRPr lang="en-US"/>
        </a:p>
      </dgm:t>
    </dgm:pt>
    <dgm:pt modelId="{6A27D60F-6CBD-46A8-9404-ECC12E323919}" type="sibTrans" cxnId="{096F4453-58DA-46CC-A107-9632A9E04C74}">
      <dgm:prSet/>
      <dgm:spPr/>
      <dgm:t>
        <a:bodyPr/>
        <a:lstStyle/>
        <a:p>
          <a:endParaRPr lang="en-US"/>
        </a:p>
      </dgm:t>
    </dgm:pt>
    <dgm:pt modelId="{6396202D-2F42-4564-BD6F-73960FFF43C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Q&amp;A</a:t>
          </a:r>
        </a:p>
      </dgm:t>
    </dgm:pt>
    <dgm:pt modelId="{1A7B571A-8489-4A15-A4D7-5F0485E26F51}" type="parTrans" cxnId="{4974CE82-060C-4D7F-A67D-3F3572D8D8CC}">
      <dgm:prSet/>
      <dgm:spPr/>
      <dgm:t>
        <a:bodyPr/>
        <a:lstStyle/>
        <a:p>
          <a:endParaRPr lang="en-US"/>
        </a:p>
      </dgm:t>
    </dgm:pt>
    <dgm:pt modelId="{A4E707FB-9DF5-4EE2-A2FC-48559E50EE23}" type="sibTrans" cxnId="{4974CE82-060C-4D7F-A67D-3F3572D8D8CC}">
      <dgm:prSet/>
      <dgm:spPr/>
      <dgm:t>
        <a:bodyPr/>
        <a:lstStyle/>
        <a:p>
          <a:endParaRPr lang="en-US"/>
        </a:p>
      </dgm:t>
    </dgm:pt>
    <dgm:pt modelId="{8E91201B-5BED-493A-A4AD-94640ECEFDAE}" type="pres">
      <dgm:prSet presAssocID="{6481B409-938B-430A-942A-A209A5321BA9}" presName="root" presStyleCnt="0">
        <dgm:presLayoutVars>
          <dgm:dir/>
          <dgm:resizeHandles val="exact"/>
        </dgm:presLayoutVars>
      </dgm:prSet>
      <dgm:spPr/>
    </dgm:pt>
    <dgm:pt modelId="{88C4ECF8-58F0-4EC8-B31B-387B22DBE911}" type="pres">
      <dgm:prSet presAssocID="{2A3B375A-158F-4E43-B657-75A32E886271}" presName="compNode" presStyleCnt="0"/>
      <dgm:spPr/>
    </dgm:pt>
    <dgm:pt modelId="{80DDA800-A3E8-4203-BF9E-A8B2BC9D319F}" type="pres">
      <dgm:prSet presAssocID="{2A3B375A-158F-4E43-B657-75A32E88627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1 with solid fill"/>
        </a:ext>
      </dgm:extLst>
    </dgm:pt>
    <dgm:pt modelId="{2999E61A-B857-4F30-8B8B-B2089F4435E6}" type="pres">
      <dgm:prSet presAssocID="{2A3B375A-158F-4E43-B657-75A32E886271}" presName="spaceRect" presStyleCnt="0"/>
      <dgm:spPr/>
    </dgm:pt>
    <dgm:pt modelId="{6AA759FD-AC88-448C-9676-E2EDE310EA5A}" type="pres">
      <dgm:prSet presAssocID="{2A3B375A-158F-4E43-B657-75A32E886271}" presName="textRect" presStyleLbl="revTx" presStyleIdx="0" presStyleCnt="4">
        <dgm:presLayoutVars>
          <dgm:chMax val="1"/>
          <dgm:chPref val="1"/>
        </dgm:presLayoutVars>
      </dgm:prSet>
      <dgm:spPr/>
    </dgm:pt>
    <dgm:pt modelId="{9ACA9BEF-93B0-46D8-8B4B-B5F4F6E9DAD4}" type="pres">
      <dgm:prSet presAssocID="{1E2A3363-E3FA-49FF-9394-5C64B4CF95AC}" presName="sibTrans" presStyleCnt="0"/>
      <dgm:spPr/>
    </dgm:pt>
    <dgm:pt modelId="{14B02E9B-EE91-47C3-BE53-53DDE56531A9}" type="pres">
      <dgm:prSet presAssocID="{B1F5D623-9C0D-4BF5-9882-14C1DC461431}" presName="compNode" presStyleCnt="0"/>
      <dgm:spPr/>
    </dgm:pt>
    <dgm:pt modelId="{4CC9400A-3B64-4C49-807B-297058E0BA33}" type="pres">
      <dgm:prSet presAssocID="{B1F5D623-9C0D-4BF5-9882-14C1DC46143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with solid fill"/>
        </a:ext>
      </dgm:extLst>
    </dgm:pt>
    <dgm:pt modelId="{B25B18FC-3B10-406D-AD65-0CA040FDA3FA}" type="pres">
      <dgm:prSet presAssocID="{B1F5D623-9C0D-4BF5-9882-14C1DC461431}" presName="spaceRect" presStyleCnt="0"/>
      <dgm:spPr/>
    </dgm:pt>
    <dgm:pt modelId="{F8408B6F-2D02-4960-834F-C61449E29FEB}" type="pres">
      <dgm:prSet presAssocID="{B1F5D623-9C0D-4BF5-9882-14C1DC461431}" presName="textRect" presStyleLbl="revTx" presStyleIdx="1" presStyleCnt="4">
        <dgm:presLayoutVars>
          <dgm:chMax val="1"/>
          <dgm:chPref val="1"/>
        </dgm:presLayoutVars>
      </dgm:prSet>
      <dgm:spPr/>
    </dgm:pt>
    <dgm:pt modelId="{CF0095F2-F56B-4C44-B3CA-ED6825C03FBD}" type="pres">
      <dgm:prSet presAssocID="{D09C8DAE-6156-4CBF-94FC-948CED632AC7}" presName="sibTrans" presStyleCnt="0"/>
      <dgm:spPr/>
    </dgm:pt>
    <dgm:pt modelId="{E671D896-D5D2-4016-8ADE-7BC1B13BC931}" type="pres">
      <dgm:prSet presAssocID="{D39CEA44-C9E2-4416-9661-0452D4A8898D}" presName="compNode" presStyleCnt="0"/>
      <dgm:spPr/>
    </dgm:pt>
    <dgm:pt modelId="{570B80E5-C485-4DAE-A17C-587CEF8AEB61}" type="pres">
      <dgm:prSet presAssocID="{D39CEA44-C9E2-4416-9661-0452D4A8898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3 with solid fill"/>
        </a:ext>
      </dgm:extLst>
    </dgm:pt>
    <dgm:pt modelId="{918E809D-D942-4966-AAAF-376192E35ABC}" type="pres">
      <dgm:prSet presAssocID="{D39CEA44-C9E2-4416-9661-0452D4A8898D}" presName="spaceRect" presStyleCnt="0"/>
      <dgm:spPr/>
    </dgm:pt>
    <dgm:pt modelId="{640497A4-29A0-46F8-B114-82BF27CD2E8E}" type="pres">
      <dgm:prSet presAssocID="{D39CEA44-C9E2-4416-9661-0452D4A8898D}" presName="textRect" presStyleLbl="revTx" presStyleIdx="2" presStyleCnt="4">
        <dgm:presLayoutVars>
          <dgm:chMax val="1"/>
          <dgm:chPref val="1"/>
        </dgm:presLayoutVars>
      </dgm:prSet>
      <dgm:spPr/>
    </dgm:pt>
    <dgm:pt modelId="{9F526BE1-AA8C-4DD1-A1F3-02A292F2C715}" type="pres">
      <dgm:prSet presAssocID="{6A27D60F-6CBD-46A8-9404-ECC12E323919}" presName="sibTrans" presStyleCnt="0"/>
      <dgm:spPr/>
    </dgm:pt>
    <dgm:pt modelId="{472FB39D-F8BD-425B-AD6E-D9890A04B16C}" type="pres">
      <dgm:prSet presAssocID="{6396202D-2F42-4564-BD6F-73960FFF43C1}" presName="compNode" presStyleCnt="0"/>
      <dgm:spPr/>
    </dgm:pt>
    <dgm:pt modelId="{70C64442-5BCA-42A4-BDE1-90C63F888686}" type="pres">
      <dgm:prSet presAssocID="{6396202D-2F42-4564-BD6F-73960FFF43C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4 with solid fill"/>
        </a:ext>
      </dgm:extLst>
    </dgm:pt>
    <dgm:pt modelId="{54DC0144-7925-4290-8568-F35551E6DD22}" type="pres">
      <dgm:prSet presAssocID="{6396202D-2F42-4564-BD6F-73960FFF43C1}" presName="spaceRect" presStyleCnt="0"/>
      <dgm:spPr/>
    </dgm:pt>
    <dgm:pt modelId="{47206CA2-C760-4700-9238-E5F8F06A1280}" type="pres">
      <dgm:prSet presAssocID="{6396202D-2F42-4564-BD6F-73960FFF43C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438D90A-2E25-41C7-B9F0-70177B5602FC}" type="presOf" srcId="{D39CEA44-C9E2-4416-9661-0452D4A8898D}" destId="{640497A4-29A0-46F8-B114-82BF27CD2E8E}" srcOrd="0" destOrd="0" presId="urn:microsoft.com/office/officeart/2018/2/layout/IconLabelList"/>
    <dgm:cxn modelId="{8B62BE35-7045-4315-B3A8-F053E4817306}" type="presOf" srcId="{6481B409-938B-430A-942A-A209A5321BA9}" destId="{8E91201B-5BED-493A-A4AD-94640ECEFDAE}" srcOrd="0" destOrd="0" presId="urn:microsoft.com/office/officeart/2018/2/layout/IconLabelList"/>
    <dgm:cxn modelId="{CBC5343E-2430-4CC0-A8AE-A1A1911C81FB}" srcId="{6481B409-938B-430A-942A-A209A5321BA9}" destId="{2A3B375A-158F-4E43-B657-75A32E886271}" srcOrd="0" destOrd="0" parTransId="{B234B73A-FC34-49B7-984F-26F90CA15E98}" sibTransId="{1E2A3363-E3FA-49FF-9394-5C64B4CF95AC}"/>
    <dgm:cxn modelId="{6F5B005E-08A8-4A64-A6F6-B3685958EF58}" type="presOf" srcId="{B1F5D623-9C0D-4BF5-9882-14C1DC461431}" destId="{F8408B6F-2D02-4960-834F-C61449E29FEB}" srcOrd="0" destOrd="0" presId="urn:microsoft.com/office/officeart/2018/2/layout/IconLabelList"/>
    <dgm:cxn modelId="{096F4453-58DA-46CC-A107-9632A9E04C74}" srcId="{6481B409-938B-430A-942A-A209A5321BA9}" destId="{D39CEA44-C9E2-4416-9661-0452D4A8898D}" srcOrd="2" destOrd="0" parTransId="{2E61D0F4-6C18-4BBC-A671-64E573983C84}" sibTransId="{6A27D60F-6CBD-46A8-9404-ECC12E323919}"/>
    <dgm:cxn modelId="{4974CE82-060C-4D7F-A67D-3F3572D8D8CC}" srcId="{6481B409-938B-430A-942A-A209A5321BA9}" destId="{6396202D-2F42-4564-BD6F-73960FFF43C1}" srcOrd="3" destOrd="0" parTransId="{1A7B571A-8489-4A15-A4D7-5F0485E26F51}" sibTransId="{A4E707FB-9DF5-4EE2-A2FC-48559E50EE23}"/>
    <dgm:cxn modelId="{FB927684-2664-44C6-8195-F296D6388268}" type="presOf" srcId="{6396202D-2F42-4564-BD6F-73960FFF43C1}" destId="{47206CA2-C760-4700-9238-E5F8F06A1280}" srcOrd="0" destOrd="0" presId="urn:microsoft.com/office/officeart/2018/2/layout/IconLabelList"/>
    <dgm:cxn modelId="{4B19BFA4-1912-4AF4-8B81-214D9B5AA95E}" srcId="{6481B409-938B-430A-942A-A209A5321BA9}" destId="{B1F5D623-9C0D-4BF5-9882-14C1DC461431}" srcOrd="1" destOrd="0" parTransId="{F2AEC109-6D0E-460E-A798-6DEF73FC5028}" sibTransId="{D09C8DAE-6156-4CBF-94FC-948CED632AC7}"/>
    <dgm:cxn modelId="{EFE51AF2-D860-4391-8FD0-D1B6D2977AEC}" type="presOf" srcId="{2A3B375A-158F-4E43-B657-75A32E886271}" destId="{6AA759FD-AC88-448C-9676-E2EDE310EA5A}" srcOrd="0" destOrd="0" presId="urn:microsoft.com/office/officeart/2018/2/layout/IconLabelList"/>
    <dgm:cxn modelId="{772138CD-3994-46DA-89A8-98BA744F8871}" type="presParOf" srcId="{8E91201B-5BED-493A-A4AD-94640ECEFDAE}" destId="{88C4ECF8-58F0-4EC8-B31B-387B22DBE911}" srcOrd="0" destOrd="0" presId="urn:microsoft.com/office/officeart/2018/2/layout/IconLabelList"/>
    <dgm:cxn modelId="{BD5AF1AA-2522-476F-8C59-E70B45169EF1}" type="presParOf" srcId="{88C4ECF8-58F0-4EC8-B31B-387B22DBE911}" destId="{80DDA800-A3E8-4203-BF9E-A8B2BC9D319F}" srcOrd="0" destOrd="0" presId="urn:microsoft.com/office/officeart/2018/2/layout/IconLabelList"/>
    <dgm:cxn modelId="{0E51BFA5-6B9C-4E43-80B3-1C53DB1C1C47}" type="presParOf" srcId="{88C4ECF8-58F0-4EC8-B31B-387B22DBE911}" destId="{2999E61A-B857-4F30-8B8B-B2089F4435E6}" srcOrd="1" destOrd="0" presId="urn:microsoft.com/office/officeart/2018/2/layout/IconLabelList"/>
    <dgm:cxn modelId="{B2CE4FCC-B1C4-4E31-8112-0C5446CEE0FC}" type="presParOf" srcId="{88C4ECF8-58F0-4EC8-B31B-387B22DBE911}" destId="{6AA759FD-AC88-448C-9676-E2EDE310EA5A}" srcOrd="2" destOrd="0" presId="urn:microsoft.com/office/officeart/2018/2/layout/IconLabelList"/>
    <dgm:cxn modelId="{D91376D0-26D8-4562-939D-FE5A14E9D6EC}" type="presParOf" srcId="{8E91201B-5BED-493A-A4AD-94640ECEFDAE}" destId="{9ACA9BEF-93B0-46D8-8B4B-B5F4F6E9DAD4}" srcOrd="1" destOrd="0" presId="urn:microsoft.com/office/officeart/2018/2/layout/IconLabelList"/>
    <dgm:cxn modelId="{960697DC-08E9-480F-9915-D791864E4BCD}" type="presParOf" srcId="{8E91201B-5BED-493A-A4AD-94640ECEFDAE}" destId="{14B02E9B-EE91-47C3-BE53-53DDE56531A9}" srcOrd="2" destOrd="0" presId="urn:microsoft.com/office/officeart/2018/2/layout/IconLabelList"/>
    <dgm:cxn modelId="{B62ACA8D-054F-4757-A47D-3FA4179A01DB}" type="presParOf" srcId="{14B02E9B-EE91-47C3-BE53-53DDE56531A9}" destId="{4CC9400A-3B64-4C49-807B-297058E0BA33}" srcOrd="0" destOrd="0" presId="urn:microsoft.com/office/officeart/2018/2/layout/IconLabelList"/>
    <dgm:cxn modelId="{AA11F591-6D68-4702-B76F-0CAB2497F3DE}" type="presParOf" srcId="{14B02E9B-EE91-47C3-BE53-53DDE56531A9}" destId="{B25B18FC-3B10-406D-AD65-0CA040FDA3FA}" srcOrd="1" destOrd="0" presId="urn:microsoft.com/office/officeart/2018/2/layout/IconLabelList"/>
    <dgm:cxn modelId="{51B90E43-16A9-430A-BB09-C2E6D10A7F76}" type="presParOf" srcId="{14B02E9B-EE91-47C3-BE53-53DDE56531A9}" destId="{F8408B6F-2D02-4960-834F-C61449E29FEB}" srcOrd="2" destOrd="0" presId="urn:microsoft.com/office/officeart/2018/2/layout/IconLabelList"/>
    <dgm:cxn modelId="{C685E5DC-B27E-44D8-ADED-EF5CBB813AFD}" type="presParOf" srcId="{8E91201B-5BED-493A-A4AD-94640ECEFDAE}" destId="{CF0095F2-F56B-4C44-B3CA-ED6825C03FBD}" srcOrd="3" destOrd="0" presId="urn:microsoft.com/office/officeart/2018/2/layout/IconLabelList"/>
    <dgm:cxn modelId="{A4144609-7D1E-444F-A040-0F211134EAC1}" type="presParOf" srcId="{8E91201B-5BED-493A-A4AD-94640ECEFDAE}" destId="{E671D896-D5D2-4016-8ADE-7BC1B13BC931}" srcOrd="4" destOrd="0" presId="urn:microsoft.com/office/officeart/2018/2/layout/IconLabelList"/>
    <dgm:cxn modelId="{FD5552E4-DCA1-4FEE-BC36-A0B25EF139C7}" type="presParOf" srcId="{E671D896-D5D2-4016-8ADE-7BC1B13BC931}" destId="{570B80E5-C485-4DAE-A17C-587CEF8AEB61}" srcOrd="0" destOrd="0" presId="urn:microsoft.com/office/officeart/2018/2/layout/IconLabelList"/>
    <dgm:cxn modelId="{751B5B6A-AED1-4F70-9C08-482F27420F86}" type="presParOf" srcId="{E671D896-D5D2-4016-8ADE-7BC1B13BC931}" destId="{918E809D-D942-4966-AAAF-376192E35ABC}" srcOrd="1" destOrd="0" presId="urn:microsoft.com/office/officeart/2018/2/layout/IconLabelList"/>
    <dgm:cxn modelId="{CE80DB71-D419-450B-A8E4-035E12C20F69}" type="presParOf" srcId="{E671D896-D5D2-4016-8ADE-7BC1B13BC931}" destId="{640497A4-29A0-46F8-B114-82BF27CD2E8E}" srcOrd="2" destOrd="0" presId="urn:microsoft.com/office/officeart/2018/2/layout/IconLabelList"/>
    <dgm:cxn modelId="{814F02EA-996B-4BB7-AD25-71D993457F29}" type="presParOf" srcId="{8E91201B-5BED-493A-A4AD-94640ECEFDAE}" destId="{9F526BE1-AA8C-4DD1-A1F3-02A292F2C715}" srcOrd="5" destOrd="0" presId="urn:microsoft.com/office/officeart/2018/2/layout/IconLabelList"/>
    <dgm:cxn modelId="{228CAA7E-166C-4D70-885F-5BFD1A72E2F8}" type="presParOf" srcId="{8E91201B-5BED-493A-A4AD-94640ECEFDAE}" destId="{472FB39D-F8BD-425B-AD6E-D9890A04B16C}" srcOrd="6" destOrd="0" presId="urn:microsoft.com/office/officeart/2018/2/layout/IconLabelList"/>
    <dgm:cxn modelId="{1EA1B56F-6045-40DB-9655-7D6814DA16BB}" type="presParOf" srcId="{472FB39D-F8BD-425B-AD6E-D9890A04B16C}" destId="{70C64442-5BCA-42A4-BDE1-90C63F888686}" srcOrd="0" destOrd="0" presId="urn:microsoft.com/office/officeart/2018/2/layout/IconLabelList"/>
    <dgm:cxn modelId="{11103393-8BD6-407B-A1C1-0A1636685A42}" type="presParOf" srcId="{472FB39D-F8BD-425B-AD6E-D9890A04B16C}" destId="{54DC0144-7925-4290-8568-F35551E6DD22}" srcOrd="1" destOrd="0" presId="urn:microsoft.com/office/officeart/2018/2/layout/IconLabelList"/>
    <dgm:cxn modelId="{69A57C3A-636C-49A0-95EC-02BE499229AC}" type="presParOf" srcId="{472FB39D-F8BD-425B-AD6E-D9890A04B16C}" destId="{47206CA2-C760-4700-9238-E5F8F06A128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3FD27B-3296-42B5-82FE-31EE2F2C37D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85BAE0C2-3D49-4C89-BCD9-AF0D7C6B195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Nicholas Butina </a:t>
          </a:r>
          <a:r>
            <a:rPr lang="en-US" dirty="0"/>
            <a:t>– Cleveland/Cuyahoga County Office of Homeless Services</a:t>
          </a:r>
        </a:p>
      </dgm:t>
    </dgm:pt>
    <dgm:pt modelId="{DE6E3A81-2C93-4191-A472-CC9643654F95}" type="parTrans" cxnId="{1E86DD80-A572-41B8-8C48-615B534CB86C}">
      <dgm:prSet/>
      <dgm:spPr/>
      <dgm:t>
        <a:bodyPr/>
        <a:lstStyle/>
        <a:p>
          <a:endParaRPr lang="en-US"/>
        </a:p>
      </dgm:t>
    </dgm:pt>
    <dgm:pt modelId="{3D291250-0BF1-4B15-B022-7B58FEB2AC4E}" type="sibTrans" cxnId="{1E86DD80-A572-41B8-8C48-615B534CB86C}">
      <dgm:prSet/>
      <dgm:spPr/>
      <dgm:t>
        <a:bodyPr/>
        <a:lstStyle/>
        <a:p>
          <a:endParaRPr lang="en-US"/>
        </a:p>
      </dgm:t>
    </dgm:pt>
    <dgm:pt modelId="{143B6CA7-84F5-45C3-A1AF-7A80CBBD189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Allison Gill </a:t>
          </a:r>
          <a:r>
            <a:rPr lang="en-US"/>
            <a:t>– Cleveland/Cuyahoga County Office of Homeless Services</a:t>
          </a:r>
        </a:p>
      </dgm:t>
    </dgm:pt>
    <dgm:pt modelId="{A2E2946F-A3CE-4503-8B35-05F23288F3BB}" type="parTrans" cxnId="{418F20E2-BB25-455A-BE6A-1A2C3EF2E175}">
      <dgm:prSet/>
      <dgm:spPr/>
      <dgm:t>
        <a:bodyPr/>
        <a:lstStyle/>
        <a:p>
          <a:endParaRPr lang="en-US"/>
        </a:p>
      </dgm:t>
    </dgm:pt>
    <dgm:pt modelId="{1DD63C67-16F4-4459-90A4-A16D1EBBA9FA}" type="sibTrans" cxnId="{418F20E2-BB25-455A-BE6A-1A2C3EF2E175}">
      <dgm:prSet/>
      <dgm:spPr/>
      <dgm:t>
        <a:bodyPr/>
        <a:lstStyle/>
        <a:p>
          <a:endParaRPr lang="en-US"/>
        </a:p>
      </dgm:t>
    </dgm:pt>
    <dgm:pt modelId="{85B793CB-26E4-471F-AFCF-91EF58EC5D6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LaTonya Murray </a:t>
          </a:r>
          <a:r>
            <a:rPr lang="en-US" dirty="0"/>
            <a:t>– </a:t>
          </a:r>
          <a:r>
            <a:rPr lang="en-US" dirty="0" err="1"/>
            <a:t>FrontLine</a:t>
          </a:r>
          <a:r>
            <a:rPr lang="en-US" dirty="0"/>
            <a:t> Service</a:t>
          </a:r>
        </a:p>
      </dgm:t>
    </dgm:pt>
    <dgm:pt modelId="{D87A0384-C49F-4F3F-A441-ACC67E3A0CDA}" type="parTrans" cxnId="{04A55A5A-B198-467F-B6D1-B11CD690976B}">
      <dgm:prSet/>
      <dgm:spPr/>
      <dgm:t>
        <a:bodyPr/>
        <a:lstStyle/>
        <a:p>
          <a:endParaRPr lang="en-US"/>
        </a:p>
      </dgm:t>
    </dgm:pt>
    <dgm:pt modelId="{EE14CAD5-3D95-429D-98F4-3DD1C6AE7EA0}" type="sibTrans" cxnId="{04A55A5A-B198-467F-B6D1-B11CD690976B}">
      <dgm:prSet/>
      <dgm:spPr/>
      <dgm:t>
        <a:bodyPr/>
        <a:lstStyle/>
        <a:p>
          <a:endParaRPr lang="en-US"/>
        </a:p>
      </dgm:t>
    </dgm:pt>
    <dgm:pt modelId="{4062CBA8-B1BB-4383-AEDD-0BF5EFCB408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Adrian Williams </a:t>
          </a:r>
          <a:r>
            <a:rPr lang="en-US" dirty="0"/>
            <a:t>– </a:t>
          </a:r>
          <a:r>
            <a:rPr lang="en-US" dirty="0" err="1"/>
            <a:t>FrontLine</a:t>
          </a:r>
          <a:r>
            <a:rPr lang="en-US" dirty="0"/>
            <a:t> Service</a:t>
          </a:r>
        </a:p>
      </dgm:t>
    </dgm:pt>
    <dgm:pt modelId="{10A95EE0-F5CC-46D2-BA76-3B561572CE53}" type="parTrans" cxnId="{938766A5-690C-4C1B-B5FC-C463EBE8529F}">
      <dgm:prSet/>
      <dgm:spPr/>
      <dgm:t>
        <a:bodyPr/>
        <a:lstStyle/>
        <a:p>
          <a:endParaRPr lang="en-US"/>
        </a:p>
      </dgm:t>
    </dgm:pt>
    <dgm:pt modelId="{81627E26-4172-463A-9669-4CD082E6ABE7}" type="sibTrans" cxnId="{938766A5-690C-4C1B-B5FC-C463EBE8529F}">
      <dgm:prSet/>
      <dgm:spPr/>
      <dgm:t>
        <a:bodyPr/>
        <a:lstStyle/>
        <a:p>
          <a:endParaRPr lang="en-US"/>
        </a:p>
      </dgm:t>
    </dgm:pt>
    <dgm:pt modelId="{CCE667A7-F5BB-4D1F-849F-130A3C4C71D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Dave Dasko </a:t>
          </a:r>
          <a:r>
            <a:rPr lang="en-US"/>
            <a:t>– FrontLine Service</a:t>
          </a:r>
        </a:p>
      </dgm:t>
    </dgm:pt>
    <dgm:pt modelId="{1191D213-5544-45B1-B151-75F2765E4ECE}" type="parTrans" cxnId="{63B0926C-0CEB-42CF-B4BD-37A5868741EC}">
      <dgm:prSet/>
      <dgm:spPr/>
      <dgm:t>
        <a:bodyPr/>
        <a:lstStyle/>
        <a:p>
          <a:endParaRPr lang="en-US"/>
        </a:p>
      </dgm:t>
    </dgm:pt>
    <dgm:pt modelId="{3EC8AA84-0306-417A-B24B-7D1987CE4AF9}" type="sibTrans" cxnId="{63B0926C-0CEB-42CF-B4BD-37A5868741EC}">
      <dgm:prSet/>
      <dgm:spPr/>
      <dgm:t>
        <a:bodyPr/>
        <a:lstStyle/>
        <a:p>
          <a:endParaRPr lang="en-US"/>
        </a:p>
      </dgm:t>
    </dgm:pt>
    <dgm:pt modelId="{28B8C529-22EF-472F-9233-0A9AA40389D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Anne Hutchison </a:t>
          </a:r>
          <a:r>
            <a:rPr lang="en-US"/>
            <a:t>– EDEN</a:t>
          </a:r>
        </a:p>
      </dgm:t>
    </dgm:pt>
    <dgm:pt modelId="{DABDF6F1-D4F3-4F48-B9C4-2AA7E7BA39D7}" type="parTrans" cxnId="{6E37478E-48F4-402C-9E29-EF17251AEE9D}">
      <dgm:prSet/>
      <dgm:spPr/>
      <dgm:t>
        <a:bodyPr/>
        <a:lstStyle/>
        <a:p>
          <a:endParaRPr lang="en-US"/>
        </a:p>
      </dgm:t>
    </dgm:pt>
    <dgm:pt modelId="{45527830-0603-44D3-8BEB-DC722C4F87F4}" type="sibTrans" cxnId="{6E37478E-48F4-402C-9E29-EF17251AEE9D}">
      <dgm:prSet/>
      <dgm:spPr/>
      <dgm:t>
        <a:bodyPr/>
        <a:lstStyle/>
        <a:p>
          <a:endParaRPr lang="en-US"/>
        </a:p>
      </dgm:t>
    </dgm:pt>
    <dgm:pt modelId="{DF96F60A-EB42-428E-8F90-FE4F27776B6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Ebony Clayton </a:t>
          </a:r>
          <a:r>
            <a:rPr lang="en-US" dirty="0"/>
            <a:t>– YWCA; A Place 4 Me</a:t>
          </a:r>
        </a:p>
      </dgm:t>
    </dgm:pt>
    <dgm:pt modelId="{D71755F3-D96D-4C8E-93EC-D00B4FDD38DA}" type="parTrans" cxnId="{23E9C00E-73B9-4F7A-9853-77EC0DC207AC}">
      <dgm:prSet/>
      <dgm:spPr/>
      <dgm:t>
        <a:bodyPr/>
        <a:lstStyle/>
        <a:p>
          <a:endParaRPr lang="en-US"/>
        </a:p>
      </dgm:t>
    </dgm:pt>
    <dgm:pt modelId="{F15A9B5D-6405-43D6-AE9D-DB837699FC83}" type="sibTrans" cxnId="{23E9C00E-73B9-4F7A-9853-77EC0DC207AC}">
      <dgm:prSet/>
      <dgm:spPr/>
      <dgm:t>
        <a:bodyPr/>
        <a:lstStyle/>
        <a:p>
          <a:endParaRPr lang="en-US"/>
        </a:p>
      </dgm:t>
    </dgm:pt>
    <dgm:pt modelId="{32FFBE57-0466-4487-AA35-72926E8C0B7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Vacant</a:t>
          </a:r>
        </a:p>
      </dgm:t>
    </dgm:pt>
    <dgm:pt modelId="{A8A109BB-EC63-4672-AAB7-BF39B2845C77}" type="parTrans" cxnId="{6E41EFA3-5423-464C-9B2F-B47762381893}">
      <dgm:prSet/>
      <dgm:spPr/>
      <dgm:t>
        <a:bodyPr/>
        <a:lstStyle/>
        <a:p>
          <a:endParaRPr lang="en-US"/>
        </a:p>
      </dgm:t>
    </dgm:pt>
    <dgm:pt modelId="{696330B0-7C79-48CA-8E1F-BA6BED0E88FD}" type="sibTrans" cxnId="{6E41EFA3-5423-464C-9B2F-B47762381893}">
      <dgm:prSet/>
      <dgm:spPr/>
      <dgm:t>
        <a:bodyPr/>
        <a:lstStyle/>
        <a:p>
          <a:endParaRPr lang="en-US"/>
        </a:p>
      </dgm:t>
    </dgm:pt>
    <dgm:pt modelId="{E6E41EA0-6172-436F-984A-8010AFD910EF}" type="pres">
      <dgm:prSet presAssocID="{4B3FD27B-3296-42B5-82FE-31EE2F2C37DB}" presName="root" presStyleCnt="0">
        <dgm:presLayoutVars>
          <dgm:dir/>
          <dgm:resizeHandles val="exact"/>
        </dgm:presLayoutVars>
      </dgm:prSet>
      <dgm:spPr/>
    </dgm:pt>
    <dgm:pt modelId="{3802F144-91A0-47B6-8121-C540896A39BB}" type="pres">
      <dgm:prSet presAssocID="{85BAE0C2-3D49-4C89-BCD9-AF0D7C6B1956}" presName="compNode" presStyleCnt="0"/>
      <dgm:spPr/>
    </dgm:pt>
    <dgm:pt modelId="{4D359125-28F4-4096-BEC4-4B7620C20B82}" type="pres">
      <dgm:prSet presAssocID="{85BAE0C2-3D49-4C89-BCD9-AF0D7C6B1956}" presName="bgRect" presStyleLbl="bgShp" presStyleIdx="0" presStyleCnt="8"/>
      <dgm:spPr/>
    </dgm:pt>
    <dgm:pt modelId="{FEB49DCA-4B02-4B85-B343-9C3870CD1FC8}" type="pres">
      <dgm:prSet presAssocID="{85BAE0C2-3D49-4C89-BCD9-AF0D7C6B1956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1 with solid fill"/>
        </a:ext>
      </dgm:extLst>
    </dgm:pt>
    <dgm:pt modelId="{9C61C614-1A07-452C-810F-836CFE147DAA}" type="pres">
      <dgm:prSet presAssocID="{85BAE0C2-3D49-4C89-BCD9-AF0D7C6B1956}" presName="spaceRect" presStyleCnt="0"/>
      <dgm:spPr/>
    </dgm:pt>
    <dgm:pt modelId="{B278787F-8F28-4957-A17A-648876240DC8}" type="pres">
      <dgm:prSet presAssocID="{85BAE0C2-3D49-4C89-BCD9-AF0D7C6B1956}" presName="parTx" presStyleLbl="revTx" presStyleIdx="0" presStyleCnt="8">
        <dgm:presLayoutVars>
          <dgm:chMax val="0"/>
          <dgm:chPref val="0"/>
        </dgm:presLayoutVars>
      </dgm:prSet>
      <dgm:spPr/>
    </dgm:pt>
    <dgm:pt modelId="{5747D41D-EEBB-4799-9DF5-50726F8222AE}" type="pres">
      <dgm:prSet presAssocID="{3D291250-0BF1-4B15-B022-7B58FEB2AC4E}" presName="sibTrans" presStyleCnt="0"/>
      <dgm:spPr/>
    </dgm:pt>
    <dgm:pt modelId="{674F8356-6CB7-43D3-BBE5-F9A09D14E2E3}" type="pres">
      <dgm:prSet presAssocID="{143B6CA7-84F5-45C3-A1AF-7A80CBBD1894}" presName="compNode" presStyleCnt="0"/>
      <dgm:spPr/>
    </dgm:pt>
    <dgm:pt modelId="{1BEE7044-4893-4B74-B9E2-A1A2C10CA0F6}" type="pres">
      <dgm:prSet presAssocID="{143B6CA7-84F5-45C3-A1AF-7A80CBBD1894}" presName="bgRect" presStyleLbl="bgShp" presStyleIdx="1" presStyleCnt="8"/>
      <dgm:spPr/>
    </dgm:pt>
    <dgm:pt modelId="{06339FB1-6CDC-47D5-9A5F-9BDBC50308A7}" type="pres">
      <dgm:prSet presAssocID="{143B6CA7-84F5-45C3-A1AF-7A80CBBD1894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with solid fill"/>
        </a:ext>
      </dgm:extLst>
    </dgm:pt>
    <dgm:pt modelId="{E7DBB570-0736-4508-BAD6-1C448D4010C2}" type="pres">
      <dgm:prSet presAssocID="{143B6CA7-84F5-45C3-A1AF-7A80CBBD1894}" presName="spaceRect" presStyleCnt="0"/>
      <dgm:spPr/>
    </dgm:pt>
    <dgm:pt modelId="{CD702EA0-1144-46B1-833F-AAE881BE2F23}" type="pres">
      <dgm:prSet presAssocID="{143B6CA7-84F5-45C3-A1AF-7A80CBBD1894}" presName="parTx" presStyleLbl="revTx" presStyleIdx="1" presStyleCnt="8">
        <dgm:presLayoutVars>
          <dgm:chMax val="0"/>
          <dgm:chPref val="0"/>
        </dgm:presLayoutVars>
      </dgm:prSet>
      <dgm:spPr/>
    </dgm:pt>
    <dgm:pt modelId="{0FC726C1-8917-4FFD-AD18-C2501836D2AA}" type="pres">
      <dgm:prSet presAssocID="{1DD63C67-16F4-4459-90A4-A16D1EBBA9FA}" presName="sibTrans" presStyleCnt="0"/>
      <dgm:spPr/>
    </dgm:pt>
    <dgm:pt modelId="{3D4634BF-77FE-4484-9546-4BA563CDF736}" type="pres">
      <dgm:prSet presAssocID="{85B793CB-26E4-471F-AFCF-91EF58EC5D6D}" presName="compNode" presStyleCnt="0"/>
      <dgm:spPr/>
    </dgm:pt>
    <dgm:pt modelId="{2EBB92EB-F0A0-44EC-949E-C6D05F2D355B}" type="pres">
      <dgm:prSet presAssocID="{85B793CB-26E4-471F-AFCF-91EF58EC5D6D}" presName="bgRect" presStyleLbl="bgShp" presStyleIdx="2" presStyleCnt="8"/>
      <dgm:spPr/>
    </dgm:pt>
    <dgm:pt modelId="{C4816C7F-C25B-4061-92BD-57E27AE66E8A}" type="pres">
      <dgm:prSet presAssocID="{85B793CB-26E4-471F-AFCF-91EF58EC5D6D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3 with solid fill"/>
        </a:ext>
      </dgm:extLst>
    </dgm:pt>
    <dgm:pt modelId="{B4926EE1-7FC9-44E5-9614-8B292F8115F3}" type="pres">
      <dgm:prSet presAssocID="{85B793CB-26E4-471F-AFCF-91EF58EC5D6D}" presName="spaceRect" presStyleCnt="0"/>
      <dgm:spPr/>
    </dgm:pt>
    <dgm:pt modelId="{4965A31D-CD51-4118-8B86-DB3EA206AD41}" type="pres">
      <dgm:prSet presAssocID="{85B793CB-26E4-471F-AFCF-91EF58EC5D6D}" presName="parTx" presStyleLbl="revTx" presStyleIdx="2" presStyleCnt="8">
        <dgm:presLayoutVars>
          <dgm:chMax val="0"/>
          <dgm:chPref val="0"/>
        </dgm:presLayoutVars>
      </dgm:prSet>
      <dgm:spPr/>
    </dgm:pt>
    <dgm:pt modelId="{4672183B-C2EE-473E-BF3F-361ECB0AD4CD}" type="pres">
      <dgm:prSet presAssocID="{EE14CAD5-3D95-429D-98F4-3DD1C6AE7EA0}" presName="sibTrans" presStyleCnt="0"/>
      <dgm:spPr/>
    </dgm:pt>
    <dgm:pt modelId="{0A81D541-BBAF-46E8-8A35-058755BF89B7}" type="pres">
      <dgm:prSet presAssocID="{4062CBA8-B1BB-4383-AEDD-0BF5EFCB408E}" presName="compNode" presStyleCnt="0"/>
      <dgm:spPr/>
    </dgm:pt>
    <dgm:pt modelId="{D207526B-DBE7-4AFD-9AF6-9CE7B99B8640}" type="pres">
      <dgm:prSet presAssocID="{4062CBA8-B1BB-4383-AEDD-0BF5EFCB408E}" presName="bgRect" presStyleLbl="bgShp" presStyleIdx="3" presStyleCnt="8"/>
      <dgm:spPr/>
    </dgm:pt>
    <dgm:pt modelId="{BEDA95A3-1434-44D1-B9AB-C42433396950}" type="pres">
      <dgm:prSet presAssocID="{4062CBA8-B1BB-4383-AEDD-0BF5EFCB408E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4 with solid fill"/>
        </a:ext>
      </dgm:extLst>
    </dgm:pt>
    <dgm:pt modelId="{5EC99CF7-81A5-4AEB-ABD0-1F71CCE8D2DE}" type="pres">
      <dgm:prSet presAssocID="{4062CBA8-B1BB-4383-AEDD-0BF5EFCB408E}" presName="spaceRect" presStyleCnt="0"/>
      <dgm:spPr/>
    </dgm:pt>
    <dgm:pt modelId="{B8EB420D-8125-4228-BF71-EB2112B5CDBC}" type="pres">
      <dgm:prSet presAssocID="{4062CBA8-B1BB-4383-AEDD-0BF5EFCB408E}" presName="parTx" presStyleLbl="revTx" presStyleIdx="3" presStyleCnt="8">
        <dgm:presLayoutVars>
          <dgm:chMax val="0"/>
          <dgm:chPref val="0"/>
        </dgm:presLayoutVars>
      </dgm:prSet>
      <dgm:spPr/>
    </dgm:pt>
    <dgm:pt modelId="{3EC87477-2F72-48E4-A3B4-4D84AE7DE28B}" type="pres">
      <dgm:prSet presAssocID="{81627E26-4172-463A-9669-4CD082E6ABE7}" presName="sibTrans" presStyleCnt="0"/>
      <dgm:spPr/>
    </dgm:pt>
    <dgm:pt modelId="{169F2146-998C-4F22-93FF-331F59E7F142}" type="pres">
      <dgm:prSet presAssocID="{CCE667A7-F5BB-4D1F-849F-130A3C4C71DE}" presName="compNode" presStyleCnt="0"/>
      <dgm:spPr/>
    </dgm:pt>
    <dgm:pt modelId="{A742C242-4ECA-4B2C-B42A-D9137F686AC9}" type="pres">
      <dgm:prSet presAssocID="{CCE667A7-F5BB-4D1F-849F-130A3C4C71DE}" presName="bgRect" presStyleLbl="bgShp" presStyleIdx="4" presStyleCnt="8"/>
      <dgm:spPr/>
    </dgm:pt>
    <dgm:pt modelId="{E6A249EE-D174-4872-9644-4E7330B938D1}" type="pres">
      <dgm:prSet presAssocID="{CCE667A7-F5BB-4D1F-849F-130A3C4C71DE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5 with solid fill"/>
        </a:ext>
      </dgm:extLst>
    </dgm:pt>
    <dgm:pt modelId="{FAD446BD-A852-457E-94B2-791D4ECCFB4A}" type="pres">
      <dgm:prSet presAssocID="{CCE667A7-F5BB-4D1F-849F-130A3C4C71DE}" presName="spaceRect" presStyleCnt="0"/>
      <dgm:spPr/>
    </dgm:pt>
    <dgm:pt modelId="{86A846FC-EDC2-4ED3-844B-68AC0A3E9276}" type="pres">
      <dgm:prSet presAssocID="{CCE667A7-F5BB-4D1F-849F-130A3C4C71DE}" presName="parTx" presStyleLbl="revTx" presStyleIdx="4" presStyleCnt="8">
        <dgm:presLayoutVars>
          <dgm:chMax val="0"/>
          <dgm:chPref val="0"/>
        </dgm:presLayoutVars>
      </dgm:prSet>
      <dgm:spPr/>
    </dgm:pt>
    <dgm:pt modelId="{AF72AC8F-0AE9-4279-8F70-FFC158FFDB97}" type="pres">
      <dgm:prSet presAssocID="{3EC8AA84-0306-417A-B24B-7D1987CE4AF9}" presName="sibTrans" presStyleCnt="0"/>
      <dgm:spPr/>
    </dgm:pt>
    <dgm:pt modelId="{45DB24E7-77F5-4783-8790-FE3CD5B67FE9}" type="pres">
      <dgm:prSet presAssocID="{28B8C529-22EF-472F-9233-0A9AA40389D5}" presName="compNode" presStyleCnt="0"/>
      <dgm:spPr/>
    </dgm:pt>
    <dgm:pt modelId="{4F58A0C7-9F4D-437B-A0B9-BEDA4BBCCDB3}" type="pres">
      <dgm:prSet presAssocID="{28B8C529-22EF-472F-9233-0A9AA40389D5}" presName="bgRect" presStyleLbl="bgShp" presStyleIdx="5" presStyleCnt="8"/>
      <dgm:spPr/>
    </dgm:pt>
    <dgm:pt modelId="{0CF0DA37-5F4D-408F-8C11-A7A0060CCAC7}" type="pres">
      <dgm:prSet presAssocID="{28B8C529-22EF-472F-9233-0A9AA40389D5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6 with solid fill"/>
        </a:ext>
      </dgm:extLst>
    </dgm:pt>
    <dgm:pt modelId="{0976E48C-FD02-4A60-9B73-08C44E692501}" type="pres">
      <dgm:prSet presAssocID="{28B8C529-22EF-472F-9233-0A9AA40389D5}" presName="spaceRect" presStyleCnt="0"/>
      <dgm:spPr/>
    </dgm:pt>
    <dgm:pt modelId="{01B943FD-F6F1-413E-B612-4C5A8B5C1CC5}" type="pres">
      <dgm:prSet presAssocID="{28B8C529-22EF-472F-9233-0A9AA40389D5}" presName="parTx" presStyleLbl="revTx" presStyleIdx="5" presStyleCnt="8">
        <dgm:presLayoutVars>
          <dgm:chMax val="0"/>
          <dgm:chPref val="0"/>
        </dgm:presLayoutVars>
      </dgm:prSet>
      <dgm:spPr/>
    </dgm:pt>
    <dgm:pt modelId="{A126E2F2-71F6-4494-8623-B29DD625BB1D}" type="pres">
      <dgm:prSet presAssocID="{45527830-0603-44D3-8BEB-DC722C4F87F4}" presName="sibTrans" presStyleCnt="0"/>
      <dgm:spPr/>
    </dgm:pt>
    <dgm:pt modelId="{C1FE7ACE-AA4D-4A29-9863-EB3AC1200D53}" type="pres">
      <dgm:prSet presAssocID="{DF96F60A-EB42-428E-8F90-FE4F27776B66}" presName="compNode" presStyleCnt="0"/>
      <dgm:spPr/>
    </dgm:pt>
    <dgm:pt modelId="{A7154AD6-8DFC-411B-9742-8438F517F98B}" type="pres">
      <dgm:prSet presAssocID="{DF96F60A-EB42-428E-8F90-FE4F27776B66}" presName="bgRect" presStyleLbl="bgShp" presStyleIdx="6" presStyleCnt="8"/>
      <dgm:spPr/>
    </dgm:pt>
    <dgm:pt modelId="{53733E75-9445-4410-AF55-30BF92F1DA95}" type="pres">
      <dgm:prSet presAssocID="{DF96F60A-EB42-428E-8F90-FE4F27776B66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7 with solid fill"/>
        </a:ext>
      </dgm:extLst>
    </dgm:pt>
    <dgm:pt modelId="{7EFDDEF3-D628-46D3-BEFC-1F4B097FDAE4}" type="pres">
      <dgm:prSet presAssocID="{DF96F60A-EB42-428E-8F90-FE4F27776B66}" presName="spaceRect" presStyleCnt="0"/>
      <dgm:spPr/>
    </dgm:pt>
    <dgm:pt modelId="{5F318B75-BA3D-43F4-AA26-2111C44920AF}" type="pres">
      <dgm:prSet presAssocID="{DF96F60A-EB42-428E-8F90-FE4F27776B66}" presName="parTx" presStyleLbl="revTx" presStyleIdx="6" presStyleCnt="8">
        <dgm:presLayoutVars>
          <dgm:chMax val="0"/>
          <dgm:chPref val="0"/>
        </dgm:presLayoutVars>
      </dgm:prSet>
      <dgm:spPr/>
    </dgm:pt>
    <dgm:pt modelId="{7EBA3993-5A53-42FA-A7EB-AA214EF7D43F}" type="pres">
      <dgm:prSet presAssocID="{F15A9B5D-6405-43D6-AE9D-DB837699FC83}" presName="sibTrans" presStyleCnt="0"/>
      <dgm:spPr/>
    </dgm:pt>
    <dgm:pt modelId="{4B7EED9B-4867-4350-86E0-BC0A085E89FD}" type="pres">
      <dgm:prSet presAssocID="{32FFBE57-0466-4487-AA35-72926E8C0B78}" presName="compNode" presStyleCnt="0"/>
      <dgm:spPr/>
    </dgm:pt>
    <dgm:pt modelId="{33B29D01-F9FD-45C7-8CD9-5E4A56046B61}" type="pres">
      <dgm:prSet presAssocID="{32FFBE57-0466-4487-AA35-72926E8C0B78}" presName="bgRect" presStyleLbl="bgShp" presStyleIdx="7" presStyleCnt="8" custLinFactNeighborX="-2839" custLinFactNeighborY="8343"/>
      <dgm:spPr/>
    </dgm:pt>
    <dgm:pt modelId="{5367B081-C1A6-4A02-934B-720D47024499}" type="pres">
      <dgm:prSet presAssocID="{32FFBE57-0466-4487-AA35-72926E8C0B78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8 with solid fill"/>
        </a:ext>
      </dgm:extLst>
    </dgm:pt>
    <dgm:pt modelId="{4B3C1009-314C-4476-954D-58D35F399F9E}" type="pres">
      <dgm:prSet presAssocID="{32FFBE57-0466-4487-AA35-72926E8C0B78}" presName="spaceRect" presStyleCnt="0"/>
      <dgm:spPr/>
    </dgm:pt>
    <dgm:pt modelId="{01C18017-2E7A-4CF3-A9D1-E46C3AA58FD3}" type="pres">
      <dgm:prSet presAssocID="{32FFBE57-0466-4487-AA35-72926E8C0B78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E812A10B-2FE4-48BA-B6C5-E737E948E1D2}" type="presOf" srcId="{85BAE0C2-3D49-4C89-BCD9-AF0D7C6B1956}" destId="{B278787F-8F28-4957-A17A-648876240DC8}" srcOrd="0" destOrd="0" presId="urn:microsoft.com/office/officeart/2018/2/layout/IconVerticalSolidList"/>
    <dgm:cxn modelId="{23E9C00E-73B9-4F7A-9853-77EC0DC207AC}" srcId="{4B3FD27B-3296-42B5-82FE-31EE2F2C37DB}" destId="{DF96F60A-EB42-428E-8F90-FE4F27776B66}" srcOrd="6" destOrd="0" parTransId="{D71755F3-D96D-4C8E-93EC-D00B4FDD38DA}" sibTransId="{F15A9B5D-6405-43D6-AE9D-DB837699FC83}"/>
    <dgm:cxn modelId="{F90C1C1F-7989-4BBF-9165-48E0B2787360}" type="presOf" srcId="{DF96F60A-EB42-428E-8F90-FE4F27776B66}" destId="{5F318B75-BA3D-43F4-AA26-2111C44920AF}" srcOrd="0" destOrd="0" presId="urn:microsoft.com/office/officeart/2018/2/layout/IconVerticalSolidList"/>
    <dgm:cxn modelId="{FE212D30-19EE-427A-9A69-9BE43796B56C}" type="presOf" srcId="{4B3FD27B-3296-42B5-82FE-31EE2F2C37DB}" destId="{E6E41EA0-6172-436F-984A-8010AFD910EF}" srcOrd="0" destOrd="0" presId="urn:microsoft.com/office/officeart/2018/2/layout/IconVerticalSolidList"/>
    <dgm:cxn modelId="{11FA7B42-333A-4F14-BE1A-F2BF992CA514}" type="presOf" srcId="{32FFBE57-0466-4487-AA35-72926E8C0B78}" destId="{01C18017-2E7A-4CF3-A9D1-E46C3AA58FD3}" srcOrd="0" destOrd="0" presId="urn:microsoft.com/office/officeart/2018/2/layout/IconVerticalSolidList"/>
    <dgm:cxn modelId="{C4867868-16EA-449E-A221-E14D6A630840}" type="presOf" srcId="{4062CBA8-B1BB-4383-AEDD-0BF5EFCB408E}" destId="{B8EB420D-8125-4228-BF71-EB2112B5CDBC}" srcOrd="0" destOrd="0" presId="urn:microsoft.com/office/officeart/2018/2/layout/IconVerticalSolidList"/>
    <dgm:cxn modelId="{63B0926C-0CEB-42CF-B4BD-37A5868741EC}" srcId="{4B3FD27B-3296-42B5-82FE-31EE2F2C37DB}" destId="{CCE667A7-F5BB-4D1F-849F-130A3C4C71DE}" srcOrd="4" destOrd="0" parTransId="{1191D213-5544-45B1-B151-75F2765E4ECE}" sibTransId="{3EC8AA84-0306-417A-B24B-7D1987CE4AF9}"/>
    <dgm:cxn modelId="{3FE23B76-4470-4FFD-A8DD-93BA6CECC68F}" type="presOf" srcId="{85B793CB-26E4-471F-AFCF-91EF58EC5D6D}" destId="{4965A31D-CD51-4118-8B86-DB3EA206AD41}" srcOrd="0" destOrd="0" presId="urn:microsoft.com/office/officeart/2018/2/layout/IconVerticalSolidList"/>
    <dgm:cxn modelId="{04A55A5A-B198-467F-B6D1-B11CD690976B}" srcId="{4B3FD27B-3296-42B5-82FE-31EE2F2C37DB}" destId="{85B793CB-26E4-471F-AFCF-91EF58EC5D6D}" srcOrd="2" destOrd="0" parTransId="{D87A0384-C49F-4F3F-A441-ACC67E3A0CDA}" sibTransId="{EE14CAD5-3D95-429D-98F4-3DD1C6AE7EA0}"/>
    <dgm:cxn modelId="{1E86DD80-A572-41B8-8C48-615B534CB86C}" srcId="{4B3FD27B-3296-42B5-82FE-31EE2F2C37DB}" destId="{85BAE0C2-3D49-4C89-BCD9-AF0D7C6B1956}" srcOrd="0" destOrd="0" parTransId="{DE6E3A81-2C93-4191-A472-CC9643654F95}" sibTransId="{3D291250-0BF1-4B15-B022-7B58FEB2AC4E}"/>
    <dgm:cxn modelId="{356C7284-6065-4FA3-8AA4-D00AEF483B08}" type="presOf" srcId="{28B8C529-22EF-472F-9233-0A9AA40389D5}" destId="{01B943FD-F6F1-413E-B612-4C5A8B5C1CC5}" srcOrd="0" destOrd="0" presId="urn:microsoft.com/office/officeart/2018/2/layout/IconVerticalSolidList"/>
    <dgm:cxn modelId="{6E37478E-48F4-402C-9E29-EF17251AEE9D}" srcId="{4B3FD27B-3296-42B5-82FE-31EE2F2C37DB}" destId="{28B8C529-22EF-472F-9233-0A9AA40389D5}" srcOrd="5" destOrd="0" parTransId="{DABDF6F1-D4F3-4F48-B9C4-2AA7E7BA39D7}" sibTransId="{45527830-0603-44D3-8BEB-DC722C4F87F4}"/>
    <dgm:cxn modelId="{0206E4A1-4C73-4252-A3D4-758FCE0E596A}" type="presOf" srcId="{CCE667A7-F5BB-4D1F-849F-130A3C4C71DE}" destId="{86A846FC-EDC2-4ED3-844B-68AC0A3E9276}" srcOrd="0" destOrd="0" presId="urn:microsoft.com/office/officeart/2018/2/layout/IconVerticalSolidList"/>
    <dgm:cxn modelId="{6E41EFA3-5423-464C-9B2F-B47762381893}" srcId="{4B3FD27B-3296-42B5-82FE-31EE2F2C37DB}" destId="{32FFBE57-0466-4487-AA35-72926E8C0B78}" srcOrd="7" destOrd="0" parTransId="{A8A109BB-EC63-4672-AAB7-BF39B2845C77}" sibTransId="{696330B0-7C79-48CA-8E1F-BA6BED0E88FD}"/>
    <dgm:cxn modelId="{938766A5-690C-4C1B-B5FC-C463EBE8529F}" srcId="{4B3FD27B-3296-42B5-82FE-31EE2F2C37DB}" destId="{4062CBA8-B1BB-4383-AEDD-0BF5EFCB408E}" srcOrd="3" destOrd="0" parTransId="{10A95EE0-F5CC-46D2-BA76-3B561572CE53}" sibTransId="{81627E26-4172-463A-9669-4CD082E6ABE7}"/>
    <dgm:cxn modelId="{418F20E2-BB25-455A-BE6A-1A2C3EF2E175}" srcId="{4B3FD27B-3296-42B5-82FE-31EE2F2C37DB}" destId="{143B6CA7-84F5-45C3-A1AF-7A80CBBD1894}" srcOrd="1" destOrd="0" parTransId="{A2E2946F-A3CE-4503-8B35-05F23288F3BB}" sibTransId="{1DD63C67-16F4-4459-90A4-A16D1EBBA9FA}"/>
    <dgm:cxn modelId="{B4212CE9-48BB-4655-A8DB-AB17A4F8F63F}" type="presOf" srcId="{143B6CA7-84F5-45C3-A1AF-7A80CBBD1894}" destId="{CD702EA0-1144-46B1-833F-AAE881BE2F23}" srcOrd="0" destOrd="0" presId="urn:microsoft.com/office/officeart/2018/2/layout/IconVerticalSolidList"/>
    <dgm:cxn modelId="{75778B42-06A1-4CA9-A8D5-BB520E1DC8D8}" type="presParOf" srcId="{E6E41EA0-6172-436F-984A-8010AFD910EF}" destId="{3802F144-91A0-47B6-8121-C540896A39BB}" srcOrd="0" destOrd="0" presId="urn:microsoft.com/office/officeart/2018/2/layout/IconVerticalSolidList"/>
    <dgm:cxn modelId="{465E29E0-10B9-48AF-BF13-26D21A8883D6}" type="presParOf" srcId="{3802F144-91A0-47B6-8121-C540896A39BB}" destId="{4D359125-28F4-4096-BEC4-4B7620C20B82}" srcOrd="0" destOrd="0" presId="urn:microsoft.com/office/officeart/2018/2/layout/IconVerticalSolidList"/>
    <dgm:cxn modelId="{E9A91F71-40E0-43B9-BAC2-F773FA402DE7}" type="presParOf" srcId="{3802F144-91A0-47B6-8121-C540896A39BB}" destId="{FEB49DCA-4B02-4B85-B343-9C3870CD1FC8}" srcOrd="1" destOrd="0" presId="urn:microsoft.com/office/officeart/2018/2/layout/IconVerticalSolidList"/>
    <dgm:cxn modelId="{29FFE22C-3D1C-4748-B111-B6E0294962EE}" type="presParOf" srcId="{3802F144-91A0-47B6-8121-C540896A39BB}" destId="{9C61C614-1A07-452C-810F-836CFE147DAA}" srcOrd="2" destOrd="0" presId="urn:microsoft.com/office/officeart/2018/2/layout/IconVerticalSolidList"/>
    <dgm:cxn modelId="{61A5E9AD-93C6-42D8-BFEE-890E4144BA64}" type="presParOf" srcId="{3802F144-91A0-47B6-8121-C540896A39BB}" destId="{B278787F-8F28-4957-A17A-648876240DC8}" srcOrd="3" destOrd="0" presId="urn:microsoft.com/office/officeart/2018/2/layout/IconVerticalSolidList"/>
    <dgm:cxn modelId="{3CF7FAD5-5682-40CD-B11B-0E57160857E2}" type="presParOf" srcId="{E6E41EA0-6172-436F-984A-8010AFD910EF}" destId="{5747D41D-EEBB-4799-9DF5-50726F8222AE}" srcOrd="1" destOrd="0" presId="urn:microsoft.com/office/officeart/2018/2/layout/IconVerticalSolidList"/>
    <dgm:cxn modelId="{6B569DC3-FC65-44D9-8521-D867389064CF}" type="presParOf" srcId="{E6E41EA0-6172-436F-984A-8010AFD910EF}" destId="{674F8356-6CB7-43D3-BBE5-F9A09D14E2E3}" srcOrd="2" destOrd="0" presId="urn:microsoft.com/office/officeart/2018/2/layout/IconVerticalSolidList"/>
    <dgm:cxn modelId="{9F2E0BB2-EBDC-454A-83A6-D9C7139D0226}" type="presParOf" srcId="{674F8356-6CB7-43D3-BBE5-F9A09D14E2E3}" destId="{1BEE7044-4893-4B74-B9E2-A1A2C10CA0F6}" srcOrd="0" destOrd="0" presId="urn:microsoft.com/office/officeart/2018/2/layout/IconVerticalSolidList"/>
    <dgm:cxn modelId="{1A41B037-FBC4-4F2C-865B-8325D6F6256F}" type="presParOf" srcId="{674F8356-6CB7-43D3-BBE5-F9A09D14E2E3}" destId="{06339FB1-6CDC-47D5-9A5F-9BDBC50308A7}" srcOrd="1" destOrd="0" presId="urn:microsoft.com/office/officeart/2018/2/layout/IconVerticalSolidList"/>
    <dgm:cxn modelId="{DBA274AE-81FE-4B64-8123-4C5511E6652C}" type="presParOf" srcId="{674F8356-6CB7-43D3-BBE5-F9A09D14E2E3}" destId="{E7DBB570-0736-4508-BAD6-1C448D4010C2}" srcOrd="2" destOrd="0" presId="urn:microsoft.com/office/officeart/2018/2/layout/IconVerticalSolidList"/>
    <dgm:cxn modelId="{248F0609-6DCD-4B5E-8E82-5712E4047B64}" type="presParOf" srcId="{674F8356-6CB7-43D3-BBE5-F9A09D14E2E3}" destId="{CD702EA0-1144-46B1-833F-AAE881BE2F23}" srcOrd="3" destOrd="0" presId="urn:microsoft.com/office/officeart/2018/2/layout/IconVerticalSolidList"/>
    <dgm:cxn modelId="{59CEDAA2-1E0D-4613-8ED9-8CEB3AE38220}" type="presParOf" srcId="{E6E41EA0-6172-436F-984A-8010AFD910EF}" destId="{0FC726C1-8917-4FFD-AD18-C2501836D2AA}" srcOrd="3" destOrd="0" presId="urn:microsoft.com/office/officeart/2018/2/layout/IconVerticalSolidList"/>
    <dgm:cxn modelId="{010FC5DF-7FDD-47FA-B885-564C31A48F55}" type="presParOf" srcId="{E6E41EA0-6172-436F-984A-8010AFD910EF}" destId="{3D4634BF-77FE-4484-9546-4BA563CDF736}" srcOrd="4" destOrd="0" presId="urn:microsoft.com/office/officeart/2018/2/layout/IconVerticalSolidList"/>
    <dgm:cxn modelId="{56964335-7B92-4CBC-A850-C68BCE02A685}" type="presParOf" srcId="{3D4634BF-77FE-4484-9546-4BA563CDF736}" destId="{2EBB92EB-F0A0-44EC-949E-C6D05F2D355B}" srcOrd="0" destOrd="0" presId="urn:microsoft.com/office/officeart/2018/2/layout/IconVerticalSolidList"/>
    <dgm:cxn modelId="{8AB687AB-48FE-4F5D-8968-BE2AE033D6E0}" type="presParOf" srcId="{3D4634BF-77FE-4484-9546-4BA563CDF736}" destId="{C4816C7F-C25B-4061-92BD-57E27AE66E8A}" srcOrd="1" destOrd="0" presId="urn:microsoft.com/office/officeart/2018/2/layout/IconVerticalSolidList"/>
    <dgm:cxn modelId="{D4C5720B-B925-4886-A7A4-32492F9F049C}" type="presParOf" srcId="{3D4634BF-77FE-4484-9546-4BA563CDF736}" destId="{B4926EE1-7FC9-44E5-9614-8B292F8115F3}" srcOrd="2" destOrd="0" presId="urn:microsoft.com/office/officeart/2018/2/layout/IconVerticalSolidList"/>
    <dgm:cxn modelId="{12768247-9BB5-4C5B-AC4E-CA6FDACEFAB4}" type="presParOf" srcId="{3D4634BF-77FE-4484-9546-4BA563CDF736}" destId="{4965A31D-CD51-4118-8B86-DB3EA206AD41}" srcOrd="3" destOrd="0" presId="urn:microsoft.com/office/officeart/2018/2/layout/IconVerticalSolidList"/>
    <dgm:cxn modelId="{DD25115A-6753-42C7-90D2-65E6D6B9BBE0}" type="presParOf" srcId="{E6E41EA0-6172-436F-984A-8010AFD910EF}" destId="{4672183B-C2EE-473E-BF3F-361ECB0AD4CD}" srcOrd="5" destOrd="0" presId="urn:microsoft.com/office/officeart/2018/2/layout/IconVerticalSolidList"/>
    <dgm:cxn modelId="{2F4C23B4-3ECE-4CFF-B9B3-18C9C052C93A}" type="presParOf" srcId="{E6E41EA0-6172-436F-984A-8010AFD910EF}" destId="{0A81D541-BBAF-46E8-8A35-058755BF89B7}" srcOrd="6" destOrd="0" presId="urn:microsoft.com/office/officeart/2018/2/layout/IconVerticalSolidList"/>
    <dgm:cxn modelId="{C3D6503F-3F4D-4937-872F-3133C3964B9B}" type="presParOf" srcId="{0A81D541-BBAF-46E8-8A35-058755BF89B7}" destId="{D207526B-DBE7-4AFD-9AF6-9CE7B99B8640}" srcOrd="0" destOrd="0" presId="urn:microsoft.com/office/officeart/2018/2/layout/IconVerticalSolidList"/>
    <dgm:cxn modelId="{DCD6B2AF-F3D2-41B4-8A1E-46F7E7EE31AE}" type="presParOf" srcId="{0A81D541-BBAF-46E8-8A35-058755BF89B7}" destId="{BEDA95A3-1434-44D1-B9AB-C42433396950}" srcOrd="1" destOrd="0" presId="urn:microsoft.com/office/officeart/2018/2/layout/IconVerticalSolidList"/>
    <dgm:cxn modelId="{83E36F24-41D6-4B70-A7FF-0A52A7776CCE}" type="presParOf" srcId="{0A81D541-BBAF-46E8-8A35-058755BF89B7}" destId="{5EC99CF7-81A5-4AEB-ABD0-1F71CCE8D2DE}" srcOrd="2" destOrd="0" presId="urn:microsoft.com/office/officeart/2018/2/layout/IconVerticalSolidList"/>
    <dgm:cxn modelId="{FADE50C9-3FA9-4E89-89B1-32D372DCE509}" type="presParOf" srcId="{0A81D541-BBAF-46E8-8A35-058755BF89B7}" destId="{B8EB420D-8125-4228-BF71-EB2112B5CDBC}" srcOrd="3" destOrd="0" presId="urn:microsoft.com/office/officeart/2018/2/layout/IconVerticalSolidList"/>
    <dgm:cxn modelId="{1A799FB3-9A1C-4B53-BCB2-BEEF29630E8E}" type="presParOf" srcId="{E6E41EA0-6172-436F-984A-8010AFD910EF}" destId="{3EC87477-2F72-48E4-A3B4-4D84AE7DE28B}" srcOrd="7" destOrd="0" presId="urn:microsoft.com/office/officeart/2018/2/layout/IconVerticalSolidList"/>
    <dgm:cxn modelId="{CBD16778-4EA6-418D-B32B-4400DA1AF3D4}" type="presParOf" srcId="{E6E41EA0-6172-436F-984A-8010AFD910EF}" destId="{169F2146-998C-4F22-93FF-331F59E7F142}" srcOrd="8" destOrd="0" presId="urn:microsoft.com/office/officeart/2018/2/layout/IconVerticalSolidList"/>
    <dgm:cxn modelId="{86296336-D809-4159-84E0-C5182383D8F8}" type="presParOf" srcId="{169F2146-998C-4F22-93FF-331F59E7F142}" destId="{A742C242-4ECA-4B2C-B42A-D9137F686AC9}" srcOrd="0" destOrd="0" presId="urn:microsoft.com/office/officeart/2018/2/layout/IconVerticalSolidList"/>
    <dgm:cxn modelId="{BBBE7090-1E28-4CF8-A6A4-68A423C9DD0E}" type="presParOf" srcId="{169F2146-998C-4F22-93FF-331F59E7F142}" destId="{E6A249EE-D174-4872-9644-4E7330B938D1}" srcOrd="1" destOrd="0" presId="urn:microsoft.com/office/officeart/2018/2/layout/IconVerticalSolidList"/>
    <dgm:cxn modelId="{900923AB-DB91-454D-A633-A028963A2087}" type="presParOf" srcId="{169F2146-998C-4F22-93FF-331F59E7F142}" destId="{FAD446BD-A852-457E-94B2-791D4ECCFB4A}" srcOrd="2" destOrd="0" presId="urn:microsoft.com/office/officeart/2018/2/layout/IconVerticalSolidList"/>
    <dgm:cxn modelId="{7AED54A8-EBF3-47A2-9DD2-7B3563A1853F}" type="presParOf" srcId="{169F2146-998C-4F22-93FF-331F59E7F142}" destId="{86A846FC-EDC2-4ED3-844B-68AC0A3E9276}" srcOrd="3" destOrd="0" presId="urn:microsoft.com/office/officeart/2018/2/layout/IconVerticalSolidList"/>
    <dgm:cxn modelId="{9DC32122-00B4-49AE-8335-02E8B1E54B1F}" type="presParOf" srcId="{E6E41EA0-6172-436F-984A-8010AFD910EF}" destId="{AF72AC8F-0AE9-4279-8F70-FFC158FFDB97}" srcOrd="9" destOrd="0" presId="urn:microsoft.com/office/officeart/2018/2/layout/IconVerticalSolidList"/>
    <dgm:cxn modelId="{4A1FAF90-27E7-4F25-9EE6-5963596D130C}" type="presParOf" srcId="{E6E41EA0-6172-436F-984A-8010AFD910EF}" destId="{45DB24E7-77F5-4783-8790-FE3CD5B67FE9}" srcOrd="10" destOrd="0" presId="urn:microsoft.com/office/officeart/2018/2/layout/IconVerticalSolidList"/>
    <dgm:cxn modelId="{81A2567D-5D1B-4442-97C2-FBBD70BC5EDC}" type="presParOf" srcId="{45DB24E7-77F5-4783-8790-FE3CD5B67FE9}" destId="{4F58A0C7-9F4D-437B-A0B9-BEDA4BBCCDB3}" srcOrd="0" destOrd="0" presId="urn:microsoft.com/office/officeart/2018/2/layout/IconVerticalSolidList"/>
    <dgm:cxn modelId="{8E3C12B5-62F9-44ED-8024-F5B5265C2584}" type="presParOf" srcId="{45DB24E7-77F5-4783-8790-FE3CD5B67FE9}" destId="{0CF0DA37-5F4D-408F-8C11-A7A0060CCAC7}" srcOrd="1" destOrd="0" presId="urn:microsoft.com/office/officeart/2018/2/layout/IconVerticalSolidList"/>
    <dgm:cxn modelId="{CC3DAD43-6D21-49D2-90CA-E76C0F5B4303}" type="presParOf" srcId="{45DB24E7-77F5-4783-8790-FE3CD5B67FE9}" destId="{0976E48C-FD02-4A60-9B73-08C44E692501}" srcOrd="2" destOrd="0" presId="urn:microsoft.com/office/officeart/2018/2/layout/IconVerticalSolidList"/>
    <dgm:cxn modelId="{AE04EA9E-4811-4E84-A163-3B95C825F394}" type="presParOf" srcId="{45DB24E7-77F5-4783-8790-FE3CD5B67FE9}" destId="{01B943FD-F6F1-413E-B612-4C5A8B5C1CC5}" srcOrd="3" destOrd="0" presId="urn:microsoft.com/office/officeart/2018/2/layout/IconVerticalSolidList"/>
    <dgm:cxn modelId="{88144A72-79D9-4C12-A30A-A6DC4CAD6F1B}" type="presParOf" srcId="{E6E41EA0-6172-436F-984A-8010AFD910EF}" destId="{A126E2F2-71F6-4494-8623-B29DD625BB1D}" srcOrd="11" destOrd="0" presId="urn:microsoft.com/office/officeart/2018/2/layout/IconVerticalSolidList"/>
    <dgm:cxn modelId="{BCC9A92D-9109-4116-92A7-40415DC1752A}" type="presParOf" srcId="{E6E41EA0-6172-436F-984A-8010AFD910EF}" destId="{C1FE7ACE-AA4D-4A29-9863-EB3AC1200D53}" srcOrd="12" destOrd="0" presId="urn:microsoft.com/office/officeart/2018/2/layout/IconVerticalSolidList"/>
    <dgm:cxn modelId="{3C59994B-A83B-4A6D-B8AC-A67AEAAA188C}" type="presParOf" srcId="{C1FE7ACE-AA4D-4A29-9863-EB3AC1200D53}" destId="{A7154AD6-8DFC-411B-9742-8438F517F98B}" srcOrd="0" destOrd="0" presId="urn:microsoft.com/office/officeart/2018/2/layout/IconVerticalSolidList"/>
    <dgm:cxn modelId="{0901E55B-59CE-4D3F-8B8F-0CCF7B42E6FE}" type="presParOf" srcId="{C1FE7ACE-AA4D-4A29-9863-EB3AC1200D53}" destId="{53733E75-9445-4410-AF55-30BF92F1DA95}" srcOrd="1" destOrd="0" presId="urn:microsoft.com/office/officeart/2018/2/layout/IconVerticalSolidList"/>
    <dgm:cxn modelId="{31652993-538B-48B7-9D32-29C28FBFDF96}" type="presParOf" srcId="{C1FE7ACE-AA4D-4A29-9863-EB3AC1200D53}" destId="{7EFDDEF3-D628-46D3-BEFC-1F4B097FDAE4}" srcOrd="2" destOrd="0" presId="urn:microsoft.com/office/officeart/2018/2/layout/IconVerticalSolidList"/>
    <dgm:cxn modelId="{42D5844F-DD33-424F-984E-87C5F9A34D58}" type="presParOf" srcId="{C1FE7ACE-AA4D-4A29-9863-EB3AC1200D53}" destId="{5F318B75-BA3D-43F4-AA26-2111C44920AF}" srcOrd="3" destOrd="0" presId="urn:microsoft.com/office/officeart/2018/2/layout/IconVerticalSolidList"/>
    <dgm:cxn modelId="{17F5EA07-C5B7-444D-8ECD-771C4714C9E9}" type="presParOf" srcId="{E6E41EA0-6172-436F-984A-8010AFD910EF}" destId="{7EBA3993-5A53-42FA-A7EB-AA214EF7D43F}" srcOrd="13" destOrd="0" presId="urn:microsoft.com/office/officeart/2018/2/layout/IconVerticalSolidList"/>
    <dgm:cxn modelId="{42B62D8F-0EC2-4657-A391-44080D0DA0BE}" type="presParOf" srcId="{E6E41EA0-6172-436F-984A-8010AFD910EF}" destId="{4B7EED9B-4867-4350-86E0-BC0A085E89FD}" srcOrd="14" destOrd="0" presId="urn:microsoft.com/office/officeart/2018/2/layout/IconVerticalSolidList"/>
    <dgm:cxn modelId="{4DE5CC3A-6D45-46E0-928A-E36840BBB7A5}" type="presParOf" srcId="{4B7EED9B-4867-4350-86E0-BC0A085E89FD}" destId="{33B29D01-F9FD-45C7-8CD9-5E4A56046B61}" srcOrd="0" destOrd="0" presId="urn:microsoft.com/office/officeart/2018/2/layout/IconVerticalSolidList"/>
    <dgm:cxn modelId="{0CD89436-B7C2-486F-9F5E-29C8F679B6B3}" type="presParOf" srcId="{4B7EED9B-4867-4350-86E0-BC0A085E89FD}" destId="{5367B081-C1A6-4A02-934B-720D47024499}" srcOrd="1" destOrd="0" presId="urn:microsoft.com/office/officeart/2018/2/layout/IconVerticalSolidList"/>
    <dgm:cxn modelId="{992788FF-78C2-4F1A-8972-AC4D71358A98}" type="presParOf" srcId="{4B7EED9B-4867-4350-86E0-BC0A085E89FD}" destId="{4B3C1009-314C-4476-954D-58D35F399F9E}" srcOrd="2" destOrd="0" presId="urn:microsoft.com/office/officeart/2018/2/layout/IconVerticalSolidList"/>
    <dgm:cxn modelId="{E8FA9833-8F33-4ABA-B28B-AE1E7359DB5A}" type="presParOf" srcId="{4B7EED9B-4867-4350-86E0-BC0A085E89FD}" destId="{01C18017-2E7A-4CF3-A9D1-E46C3AA58FD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DA800-A3E8-4203-BF9E-A8B2BC9D319F}">
      <dsp:nvSpPr>
        <dsp:cNvPr id="0" name=""/>
        <dsp:cNvSpPr/>
      </dsp:nvSpPr>
      <dsp:spPr>
        <a:xfrm>
          <a:off x="1213480" y="345991"/>
          <a:ext cx="1060726" cy="10607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759FD-AC88-448C-9676-E2EDE310EA5A}">
      <dsp:nvSpPr>
        <dsp:cNvPr id="0" name=""/>
        <dsp:cNvSpPr/>
      </dsp:nvSpPr>
      <dsp:spPr>
        <a:xfrm>
          <a:off x="565258" y="1736904"/>
          <a:ext cx="235717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Introduction of the HMIS Data Committee Members</a:t>
          </a:r>
        </a:p>
      </dsp:txBody>
      <dsp:txXfrm>
        <a:off x="565258" y="1736904"/>
        <a:ext cx="2357170" cy="720000"/>
      </dsp:txXfrm>
    </dsp:sp>
    <dsp:sp modelId="{4CC9400A-3B64-4C49-807B-297058E0BA33}">
      <dsp:nvSpPr>
        <dsp:cNvPr id="0" name=""/>
        <dsp:cNvSpPr/>
      </dsp:nvSpPr>
      <dsp:spPr>
        <a:xfrm>
          <a:off x="3983155" y="345991"/>
          <a:ext cx="1060726" cy="10607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08B6F-2D02-4960-834F-C61449E29FEB}">
      <dsp:nvSpPr>
        <dsp:cNvPr id="0" name=""/>
        <dsp:cNvSpPr/>
      </dsp:nvSpPr>
      <dsp:spPr>
        <a:xfrm>
          <a:off x="3334933" y="1736904"/>
          <a:ext cx="235717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Purpose of the HMIS End User Workgroups</a:t>
          </a:r>
        </a:p>
      </dsp:txBody>
      <dsp:txXfrm>
        <a:off x="3334933" y="1736904"/>
        <a:ext cx="2357170" cy="720000"/>
      </dsp:txXfrm>
    </dsp:sp>
    <dsp:sp modelId="{570B80E5-C485-4DAE-A17C-587CEF8AEB61}">
      <dsp:nvSpPr>
        <dsp:cNvPr id="0" name=""/>
        <dsp:cNvSpPr/>
      </dsp:nvSpPr>
      <dsp:spPr>
        <a:xfrm>
          <a:off x="1213480" y="3046196"/>
          <a:ext cx="1060726" cy="10607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497A4-29A0-46F8-B114-82BF27CD2E8E}">
      <dsp:nvSpPr>
        <dsp:cNvPr id="0" name=""/>
        <dsp:cNvSpPr/>
      </dsp:nvSpPr>
      <dsp:spPr>
        <a:xfrm>
          <a:off x="565258" y="4437109"/>
          <a:ext cx="235717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FY24 HMIS Data Standard Changes</a:t>
          </a:r>
        </a:p>
      </dsp:txBody>
      <dsp:txXfrm>
        <a:off x="565258" y="4437109"/>
        <a:ext cx="2357170" cy="720000"/>
      </dsp:txXfrm>
    </dsp:sp>
    <dsp:sp modelId="{70C64442-5BCA-42A4-BDE1-90C63F888686}">
      <dsp:nvSpPr>
        <dsp:cNvPr id="0" name=""/>
        <dsp:cNvSpPr/>
      </dsp:nvSpPr>
      <dsp:spPr>
        <a:xfrm>
          <a:off x="3983155" y="3046196"/>
          <a:ext cx="1060726" cy="10607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06CA2-C760-4700-9238-E5F8F06A1280}">
      <dsp:nvSpPr>
        <dsp:cNvPr id="0" name=""/>
        <dsp:cNvSpPr/>
      </dsp:nvSpPr>
      <dsp:spPr>
        <a:xfrm>
          <a:off x="3334933" y="4437109"/>
          <a:ext cx="235717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Q&amp;A</a:t>
          </a:r>
        </a:p>
      </dsp:txBody>
      <dsp:txXfrm>
        <a:off x="3334933" y="4437109"/>
        <a:ext cx="235717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59125-28F4-4096-BEC4-4B7620C20B82}">
      <dsp:nvSpPr>
        <dsp:cNvPr id="0" name=""/>
        <dsp:cNvSpPr/>
      </dsp:nvSpPr>
      <dsp:spPr>
        <a:xfrm>
          <a:off x="0" y="440"/>
          <a:ext cx="10931525" cy="3696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B49DCA-4B02-4B85-B343-9C3870CD1FC8}">
      <dsp:nvSpPr>
        <dsp:cNvPr id="0" name=""/>
        <dsp:cNvSpPr/>
      </dsp:nvSpPr>
      <dsp:spPr>
        <a:xfrm>
          <a:off x="111826" y="83617"/>
          <a:ext cx="203321" cy="2033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8787F-8F28-4957-A17A-648876240DC8}">
      <dsp:nvSpPr>
        <dsp:cNvPr id="0" name=""/>
        <dsp:cNvSpPr/>
      </dsp:nvSpPr>
      <dsp:spPr>
        <a:xfrm>
          <a:off x="426974" y="440"/>
          <a:ext cx="10504550" cy="36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24" tIns="39124" rIns="39124" bIns="3912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Nicholas Butina </a:t>
          </a:r>
          <a:r>
            <a:rPr lang="en-US" sz="1600" kern="1200" dirty="0"/>
            <a:t>– Cleveland/Cuyahoga County Office of Homeless Services</a:t>
          </a:r>
        </a:p>
      </dsp:txBody>
      <dsp:txXfrm>
        <a:off x="426974" y="440"/>
        <a:ext cx="10504550" cy="369675"/>
      </dsp:txXfrm>
    </dsp:sp>
    <dsp:sp modelId="{1BEE7044-4893-4B74-B9E2-A1A2C10CA0F6}">
      <dsp:nvSpPr>
        <dsp:cNvPr id="0" name=""/>
        <dsp:cNvSpPr/>
      </dsp:nvSpPr>
      <dsp:spPr>
        <a:xfrm>
          <a:off x="0" y="462534"/>
          <a:ext cx="10931525" cy="3696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339FB1-6CDC-47D5-9A5F-9BDBC50308A7}">
      <dsp:nvSpPr>
        <dsp:cNvPr id="0" name=""/>
        <dsp:cNvSpPr/>
      </dsp:nvSpPr>
      <dsp:spPr>
        <a:xfrm>
          <a:off x="111826" y="545710"/>
          <a:ext cx="203321" cy="2033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02EA0-1144-46B1-833F-AAE881BE2F23}">
      <dsp:nvSpPr>
        <dsp:cNvPr id="0" name=""/>
        <dsp:cNvSpPr/>
      </dsp:nvSpPr>
      <dsp:spPr>
        <a:xfrm>
          <a:off x="426974" y="462534"/>
          <a:ext cx="10504550" cy="36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24" tIns="39124" rIns="39124" bIns="3912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Allison Gill </a:t>
          </a:r>
          <a:r>
            <a:rPr lang="en-US" sz="1600" kern="1200"/>
            <a:t>– Cleveland/Cuyahoga County Office of Homeless Services</a:t>
          </a:r>
        </a:p>
      </dsp:txBody>
      <dsp:txXfrm>
        <a:off x="426974" y="462534"/>
        <a:ext cx="10504550" cy="369675"/>
      </dsp:txXfrm>
    </dsp:sp>
    <dsp:sp modelId="{2EBB92EB-F0A0-44EC-949E-C6D05F2D355B}">
      <dsp:nvSpPr>
        <dsp:cNvPr id="0" name=""/>
        <dsp:cNvSpPr/>
      </dsp:nvSpPr>
      <dsp:spPr>
        <a:xfrm>
          <a:off x="0" y="924627"/>
          <a:ext cx="10931525" cy="3696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16C7F-C25B-4061-92BD-57E27AE66E8A}">
      <dsp:nvSpPr>
        <dsp:cNvPr id="0" name=""/>
        <dsp:cNvSpPr/>
      </dsp:nvSpPr>
      <dsp:spPr>
        <a:xfrm>
          <a:off x="111826" y="1007804"/>
          <a:ext cx="203321" cy="2033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5A31D-CD51-4118-8B86-DB3EA206AD41}">
      <dsp:nvSpPr>
        <dsp:cNvPr id="0" name=""/>
        <dsp:cNvSpPr/>
      </dsp:nvSpPr>
      <dsp:spPr>
        <a:xfrm>
          <a:off x="426974" y="924627"/>
          <a:ext cx="10504550" cy="36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24" tIns="39124" rIns="39124" bIns="3912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LaTonya Murray </a:t>
          </a:r>
          <a:r>
            <a:rPr lang="en-US" sz="1600" kern="1200" dirty="0"/>
            <a:t>– </a:t>
          </a:r>
          <a:r>
            <a:rPr lang="en-US" sz="1600" kern="1200" dirty="0" err="1"/>
            <a:t>FrontLine</a:t>
          </a:r>
          <a:r>
            <a:rPr lang="en-US" sz="1600" kern="1200" dirty="0"/>
            <a:t> Service</a:t>
          </a:r>
        </a:p>
      </dsp:txBody>
      <dsp:txXfrm>
        <a:off x="426974" y="924627"/>
        <a:ext cx="10504550" cy="369675"/>
      </dsp:txXfrm>
    </dsp:sp>
    <dsp:sp modelId="{D207526B-DBE7-4AFD-9AF6-9CE7B99B8640}">
      <dsp:nvSpPr>
        <dsp:cNvPr id="0" name=""/>
        <dsp:cNvSpPr/>
      </dsp:nvSpPr>
      <dsp:spPr>
        <a:xfrm>
          <a:off x="0" y="1386721"/>
          <a:ext cx="10931525" cy="3696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A95A3-1434-44D1-B9AB-C42433396950}">
      <dsp:nvSpPr>
        <dsp:cNvPr id="0" name=""/>
        <dsp:cNvSpPr/>
      </dsp:nvSpPr>
      <dsp:spPr>
        <a:xfrm>
          <a:off x="111826" y="1469898"/>
          <a:ext cx="203321" cy="2033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B420D-8125-4228-BF71-EB2112B5CDBC}">
      <dsp:nvSpPr>
        <dsp:cNvPr id="0" name=""/>
        <dsp:cNvSpPr/>
      </dsp:nvSpPr>
      <dsp:spPr>
        <a:xfrm>
          <a:off x="426974" y="1386721"/>
          <a:ext cx="10504550" cy="36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24" tIns="39124" rIns="39124" bIns="3912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Adrian Williams </a:t>
          </a:r>
          <a:r>
            <a:rPr lang="en-US" sz="1600" kern="1200" dirty="0"/>
            <a:t>– </a:t>
          </a:r>
          <a:r>
            <a:rPr lang="en-US" sz="1600" kern="1200" dirty="0" err="1"/>
            <a:t>FrontLine</a:t>
          </a:r>
          <a:r>
            <a:rPr lang="en-US" sz="1600" kern="1200" dirty="0"/>
            <a:t> Service</a:t>
          </a:r>
        </a:p>
      </dsp:txBody>
      <dsp:txXfrm>
        <a:off x="426974" y="1386721"/>
        <a:ext cx="10504550" cy="369675"/>
      </dsp:txXfrm>
    </dsp:sp>
    <dsp:sp modelId="{A742C242-4ECA-4B2C-B42A-D9137F686AC9}">
      <dsp:nvSpPr>
        <dsp:cNvPr id="0" name=""/>
        <dsp:cNvSpPr/>
      </dsp:nvSpPr>
      <dsp:spPr>
        <a:xfrm>
          <a:off x="0" y="1848815"/>
          <a:ext cx="10931525" cy="3696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A249EE-D174-4872-9644-4E7330B938D1}">
      <dsp:nvSpPr>
        <dsp:cNvPr id="0" name=""/>
        <dsp:cNvSpPr/>
      </dsp:nvSpPr>
      <dsp:spPr>
        <a:xfrm>
          <a:off x="111826" y="1931992"/>
          <a:ext cx="203321" cy="20332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846FC-EDC2-4ED3-844B-68AC0A3E9276}">
      <dsp:nvSpPr>
        <dsp:cNvPr id="0" name=""/>
        <dsp:cNvSpPr/>
      </dsp:nvSpPr>
      <dsp:spPr>
        <a:xfrm>
          <a:off x="426974" y="1848815"/>
          <a:ext cx="10504550" cy="36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24" tIns="39124" rIns="39124" bIns="3912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Dave Dasko </a:t>
          </a:r>
          <a:r>
            <a:rPr lang="en-US" sz="1600" kern="1200"/>
            <a:t>– FrontLine Service</a:t>
          </a:r>
        </a:p>
      </dsp:txBody>
      <dsp:txXfrm>
        <a:off x="426974" y="1848815"/>
        <a:ext cx="10504550" cy="369675"/>
      </dsp:txXfrm>
    </dsp:sp>
    <dsp:sp modelId="{4F58A0C7-9F4D-437B-A0B9-BEDA4BBCCDB3}">
      <dsp:nvSpPr>
        <dsp:cNvPr id="0" name=""/>
        <dsp:cNvSpPr/>
      </dsp:nvSpPr>
      <dsp:spPr>
        <a:xfrm>
          <a:off x="0" y="2310909"/>
          <a:ext cx="10931525" cy="3696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F0DA37-5F4D-408F-8C11-A7A0060CCAC7}">
      <dsp:nvSpPr>
        <dsp:cNvPr id="0" name=""/>
        <dsp:cNvSpPr/>
      </dsp:nvSpPr>
      <dsp:spPr>
        <a:xfrm>
          <a:off x="111826" y="2394086"/>
          <a:ext cx="203321" cy="20332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B943FD-F6F1-413E-B612-4C5A8B5C1CC5}">
      <dsp:nvSpPr>
        <dsp:cNvPr id="0" name=""/>
        <dsp:cNvSpPr/>
      </dsp:nvSpPr>
      <dsp:spPr>
        <a:xfrm>
          <a:off x="426974" y="2310909"/>
          <a:ext cx="10504550" cy="36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24" tIns="39124" rIns="39124" bIns="3912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Anne Hutchison </a:t>
          </a:r>
          <a:r>
            <a:rPr lang="en-US" sz="1600" kern="1200"/>
            <a:t>– EDEN</a:t>
          </a:r>
        </a:p>
      </dsp:txBody>
      <dsp:txXfrm>
        <a:off x="426974" y="2310909"/>
        <a:ext cx="10504550" cy="369675"/>
      </dsp:txXfrm>
    </dsp:sp>
    <dsp:sp modelId="{A7154AD6-8DFC-411B-9742-8438F517F98B}">
      <dsp:nvSpPr>
        <dsp:cNvPr id="0" name=""/>
        <dsp:cNvSpPr/>
      </dsp:nvSpPr>
      <dsp:spPr>
        <a:xfrm>
          <a:off x="0" y="2773003"/>
          <a:ext cx="10931525" cy="3696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33E75-9445-4410-AF55-30BF92F1DA95}">
      <dsp:nvSpPr>
        <dsp:cNvPr id="0" name=""/>
        <dsp:cNvSpPr/>
      </dsp:nvSpPr>
      <dsp:spPr>
        <a:xfrm>
          <a:off x="111826" y="2856180"/>
          <a:ext cx="203321" cy="203321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18B75-BA3D-43F4-AA26-2111C44920AF}">
      <dsp:nvSpPr>
        <dsp:cNvPr id="0" name=""/>
        <dsp:cNvSpPr/>
      </dsp:nvSpPr>
      <dsp:spPr>
        <a:xfrm>
          <a:off x="426974" y="2773003"/>
          <a:ext cx="10504550" cy="36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24" tIns="39124" rIns="39124" bIns="3912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Ebony Clayton </a:t>
          </a:r>
          <a:r>
            <a:rPr lang="en-US" sz="1600" kern="1200" dirty="0"/>
            <a:t>– YWCA; A Place 4 Me</a:t>
          </a:r>
        </a:p>
      </dsp:txBody>
      <dsp:txXfrm>
        <a:off x="426974" y="2773003"/>
        <a:ext cx="10504550" cy="369675"/>
      </dsp:txXfrm>
    </dsp:sp>
    <dsp:sp modelId="{33B29D01-F9FD-45C7-8CD9-5E4A56046B61}">
      <dsp:nvSpPr>
        <dsp:cNvPr id="0" name=""/>
        <dsp:cNvSpPr/>
      </dsp:nvSpPr>
      <dsp:spPr>
        <a:xfrm>
          <a:off x="0" y="3235537"/>
          <a:ext cx="10931525" cy="3696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67B081-C1A6-4A02-934B-720D47024499}">
      <dsp:nvSpPr>
        <dsp:cNvPr id="0" name=""/>
        <dsp:cNvSpPr/>
      </dsp:nvSpPr>
      <dsp:spPr>
        <a:xfrm>
          <a:off x="111826" y="3318274"/>
          <a:ext cx="203321" cy="203321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18017-2E7A-4CF3-A9D1-E46C3AA58FD3}">
      <dsp:nvSpPr>
        <dsp:cNvPr id="0" name=""/>
        <dsp:cNvSpPr/>
      </dsp:nvSpPr>
      <dsp:spPr>
        <a:xfrm>
          <a:off x="426974" y="3235097"/>
          <a:ext cx="10504550" cy="36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24" tIns="39124" rIns="39124" bIns="3912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Vacant</a:t>
          </a:r>
        </a:p>
      </dsp:txBody>
      <dsp:txXfrm>
        <a:off x="426974" y="3235097"/>
        <a:ext cx="10504550" cy="369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3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1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22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7854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73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25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90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1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5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1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0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7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6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1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326A-BF8A-4B9E-840B-B678CC414B22}" type="datetimeFigureOut">
              <a:rPr lang="en-US" smtClean="0"/>
              <a:t>2023-06-27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FBE2-D7BF-4B3B-8F2A-BFCF0A41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4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4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5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hudexchange.info/resources/documents/HMIS-Data-Standards-Manual-2024.pdf" TargetMode="External"/><Relationship Id="rId2" Type="http://schemas.openxmlformats.org/officeDocument/2006/relationships/hyperlink" Target="https://files.hudexchange.info/resources/documents/HMIS-Data-Dictionary-2024.pdf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F9C2BBD-AAF7-4C85-9BE4-E4C2F5235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EF8B78-E487-4E1A-8945-35B4041B0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9B4F0B3-5A15-4AAD-B054-8BA920987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CA43FE3-BC3A-4163-B2D9-721AA0F6F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88AAD42-9F71-4F14-AE1E-C05DCFC60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79334D-E753-4226-E8F1-8868875F1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668" y="2063262"/>
            <a:ext cx="4681470" cy="266113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HMIS End User Workgroup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AC6CF-0111-A03A-67FB-86D413E78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5101298"/>
            <a:ext cx="3739277" cy="11166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6/21/2023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B962C9-BE53-4915-9C0C-B53DCD378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uyahoga County unveils new logo, designed by Cleveland ...">
            <a:extLst>
              <a:ext uri="{FF2B5EF4-FFF2-40B4-BE49-F238E27FC236}">
                <a16:creationId xmlns:a16="http://schemas.microsoft.com/office/drawing/2014/main" id="{80A1A47E-724F-EC42-2B2F-85F83122F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5295" y="955591"/>
            <a:ext cx="4964848" cy="494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242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2D930-8DF1-16BC-69E6-6B4DB0CCB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(REVISED) 2.07 – Bed and Unit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270B2-73AA-B83E-984F-9EA15D0ED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Rapid Re-Housing:</a:t>
            </a:r>
          </a:p>
          <a:p>
            <a:pPr lvl="1"/>
            <a:r>
              <a:rPr lang="en-US" dirty="0"/>
              <a:t>Bed &amp; unit inventories are only required for new “RRH: Housing with or without services” subtype.</a:t>
            </a:r>
          </a:p>
          <a:p>
            <a:r>
              <a:rPr lang="en-US" dirty="0"/>
              <a:t>ACTIONS/IMPLICATIONS:</a:t>
            </a:r>
          </a:p>
          <a:p>
            <a:pPr lvl="1"/>
            <a:r>
              <a:rPr lang="en-US" dirty="0"/>
              <a:t>HIC and all other inventory counts will only reflect RRH projects that provide rental assistance</a:t>
            </a:r>
          </a:p>
          <a:p>
            <a:pPr lvl="1"/>
            <a:r>
              <a:rPr lang="en-US" dirty="0"/>
              <a:t>No immediate action is needed for any project.</a:t>
            </a:r>
          </a:p>
        </p:txBody>
      </p:sp>
    </p:spTree>
    <p:extLst>
      <p:ext uri="{BB962C8B-B14F-4D97-AF65-F5344CB8AC3E}">
        <p14:creationId xmlns:p14="http://schemas.microsoft.com/office/powerpoint/2010/main" val="359633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F695-4AC5-CDE5-2152-FC45B223B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(NEW) 2.09 – CE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28F9C-8E6D-5BC4-E646-34C87FB53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projects:</a:t>
            </a:r>
          </a:p>
          <a:p>
            <a:pPr lvl="1"/>
            <a:r>
              <a:rPr lang="en-US" dirty="0"/>
              <a:t>New element to identify projects acting as either a CE access point or referral recipient from CE.</a:t>
            </a:r>
          </a:p>
          <a:p>
            <a:pPr lvl="1"/>
            <a:r>
              <a:rPr lang="en-US" dirty="0"/>
              <a:t>If a project is identified as an access point, select services from the list below to be provided:</a:t>
            </a:r>
          </a:p>
          <a:p>
            <a:pPr lvl="2"/>
            <a:r>
              <a:rPr lang="en-US" dirty="0"/>
              <a:t>Homeless Prevention Assessment, Screening, and/or Referral</a:t>
            </a:r>
          </a:p>
          <a:p>
            <a:pPr lvl="2"/>
            <a:r>
              <a:rPr lang="en-US" dirty="0"/>
              <a:t>Crisis Housing Assessment, Screening, and/or Referral</a:t>
            </a:r>
          </a:p>
          <a:p>
            <a:pPr lvl="2"/>
            <a:r>
              <a:rPr lang="en-US" dirty="0"/>
              <a:t>Housing Assessment, Screening, and/or Referral</a:t>
            </a:r>
          </a:p>
          <a:p>
            <a:pPr lvl="2"/>
            <a:r>
              <a:rPr lang="en-US" dirty="0"/>
              <a:t>Direct Services (search and/or placement support)</a:t>
            </a:r>
          </a:p>
          <a:p>
            <a:r>
              <a:rPr lang="en-US" dirty="0"/>
              <a:t>ACTIONS/IMPLICATIONS:</a:t>
            </a:r>
          </a:p>
          <a:p>
            <a:pPr lvl="1"/>
            <a:r>
              <a:rPr lang="en-US" dirty="0"/>
              <a:t>None, but might have questions!</a:t>
            </a:r>
          </a:p>
        </p:txBody>
      </p:sp>
    </p:spTree>
    <p:extLst>
      <p:ext uri="{BB962C8B-B14F-4D97-AF65-F5344CB8AC3E}">
        <p14:creationId xmlns:p14="http://schemas.microsoft.com/office/powerpoint/2010/main" val="769769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10F3A-A04A-5D4E-D66B-C89F176B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Data Elements (UDEs)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7A9AE-E029-D170-6BEB-AE7955261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2" y="4232172"/>
            <a:ext cx="9613860" cy="784150"/>
          </a:xfrm>
        </p:spPr>
        <p:txBody>
          <a:bodyPr/>
          <a:lstStyle/>
          <a:p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in this section will be collected and entered by agency end users.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14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3168A-60EF-DB10-D8FF-A2823DCE2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(REVISED) 3.04 – Race &amp; Ethnicity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2F99E-2146-02B0-C848-1F02AFCEF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40768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All projects:</a:t>
            </a:r>
          </a:p>
          <a:p>
            <a:pPr lvl="1"/>
            <a:r>
              <a:rPr lang="en-US" dirty="0"/>
              <a:t>Race and ethnicity fields have been combined into one, </a:t>
            </a:r>
            <a:r>
              <a:rPr lang="en-US" i="1" dirty="0"/>
              <a:t>multi-select</a:t>
            </a:r>
            <a:r>
              <a:rPr lang="en-US" dirty="0"/>
              <a:t> list:</a:t>
            </a:r>
          </a:p>
          <a:p>
            <a:pPr lvl="2"/>
            <a:r>
              <a:rPr lang="en-US" dirty="0"/>
              <a:t>American Indian, Alaska Native, or Indigenous</a:t>
            </a:r>
          </a:p>
          <a:p>
            <a:pPr lvl="2"/>
            <a:r>
              <a:rPr lang="en-US" dirty="0"/>
              <a:t>Asian or Asian American</a:t>
            </a:r>
          </a:p>
          <a:p>
            <a:pPr lvl="2"/>
            <a:r>
              <a:rPr lang="en-US" dirty="0"/>
              <a:t>Black, African American, or African</a:t>
            </a:r>
          </a:p>
          <a:p>
            <a:pPr lvl="2"/>
            <a:r>
              <a:rPr lang="en-US" dirty="0"/>
              <a:t>Hispanic/Latina/e/o</a:t>
            </a:r>
          </a:p>
          <a:p>
            <a:pPr lvl="2"/>
            <a:r>
              <a:rPr lang="en-US" dirty="0"/>
              <a:t>Middle Eastern or North African (NEW)</a:t>
            </a:r>
          </a:p>
          <a:p>
            <a:pPr lvl="2"/>
            <a:r>
              <a:rPr lang="en-US" dirty="0"/>
              <a:t>Native Hawaiian or Pacific Islander</a:t>
            </a:r>
          </a:p>
          <a:p>
            <a:pPr lvl="2"/>
            <a:r>
              <a:rPr lang="en-US" dirty="0"/>
              <a:t>White</a:t>
            </a:r>
          </a:p>
          <a:p>
            <a:pPr lvl="2"/>
            <a:r>
              <a:rPr lang="en-US" dirty="0"/>
              <a:t>Client doesn’t know</a:t>
            </a:r>
          </a:p>
          <a:p>
            <a:pPr lvl="2"/>
            <a:r>
              <a:rPr lang="en-US" dirty="0"/>
              <a:t>Client prefers not to answer</a:t>
            </a:r>
          </a:p>
          <a:p>
            <a:pPr lvl="2"/>
            <a:r>
              <a:rPr lang="en-US" dirty="0"/>
              <a:t>Data not collected</a:t>
            </a:r>
          </a:p>
          <a:p>
            <a:pPr lvl="1"/>
            <a:r>
              <a:rPr lang="en-US" dirty="0"/>
              <a:t>An additional field has been added to type in any additional race/ethnicity details not covered in the above list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D82BD-521B-82E0-3547-AFB81131A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4" y="3254327"/>
            <a:ext cx="4700058" cy="17644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ACTIONS/IMPLICATIONS:</a:t>
            </a:r>
          </a:p>
          <a:p>
            <a:pPr lvl="1"/>
            <a:r>
              <a:rPr lang="en-US" dirty="0"/>
              <a:t>While all old race/ethnicity data will be mapped over according to the HUD specifications, providers should still check all enrolled clients for accurate race/ethnicity data.</a:t>
            </a:r>
          </a:p>
          <a:p>
            <a:pPr lvl="1"/>
            <a:r>
              <a:rPr lang="en-US" dirty="0"/>
              <a:t>Update all internal paperwork to reflect these changes!</a:t>
            </a:r>
          </a:p>
        </p:txBody>
      </p:sp>
    </p:spTree>
    <p:extLst>
      <p:ext uri="{BB962C8B-B14F-4D97-AF65-F5344CB8AC3E}">
        <p14:creationId xmlns:p14="http://schemas.microsoft.com/office/powerpoint/2010/main" val="1972252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E46A1-02F3-AF9E-9B1F-046A244C9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(REVISED) 3.06 - 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9F55D-0491-A84E-7EF6-B94D348BF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40124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All projects:</a:t>
            </a:r>
          </a:p>
          <a:p>
            <a:pPr lvl="1"/>
            <a:r>
              <a:rPr lang="en-US" dirty="0"/>
              <a:t>Sex-based terminology has been removed and updated to gender-based terminology on this </a:t>
            </a:r>
            <a:r>
              <a:rPr lang="en-US" i="1" dirty="0"/>
              <a:t>multi-select</a:t>
            </a:r>
            <a:r>
              <a:rPr lang="en-US" dirty="0"/>
              <a:t> list:</a:t>
            </a:r>
          </a:p>
          <a:p>
            <a:pPr lvl="2"/>
            <a:r>
              <a:rPr lang="en-US" dirty="0"/>
              <a:t>Woman (girl, if child)</a:t>
            </a:r>
          </a:p>
          <a:p>
            <a:pPr lvl="2"/>
            <a:r>
              <a:rPr lang="en-US" dirty="0"/>
              <a:t>Man (boy, if child)</a:t>
            </a:r>
          </a:p>
          <a:p>
            <a:pPr lvl="2"/>
            <a:r>
              <a:rPr lang="en-US" dirty="0"/>
              <a:t>Culturally Specific Identity (e.g., Two-Spirit)</a:t>
            </a:r>
          </a:p>
          <a:p>
            <a:pPr lvl="2"/>
            <a:r>
              <a:rPr lang="en-US" dirty="0"/>
              <a:t>Transgender</a:t>
            </a:r>
          </a:p>
          <a:p>
            <a:pPr lvl="2"/>
            <a:r>
              <a:rPr lang="en-US" dirty="0"/>
              <a:t>Non-Binary</a:t>
            </a:r>
          </a:p>
          <a:p>
            <a:pPr lvl="2"/>
            <a:r>
              <a:rPr lang="en-US" dirty="0"/>
              <a:t>Questioning</a:t>
            </a:r>
          </a:p>
          <a:p>
            <a:pPr lvl="2"/>
            <a:r>
              <a:rPr lang="en-US" dirty="0"/>
              <a:t>Different Identity (text box)</a:t>
            </a:r>
          </a:p>
          <a:p>
            <a:pPr lvl="2"/>
            <a:r>
              <a:rPr lang="en-US" dirty="0"/>
              <a:t>Client doesn’t know</a:t>
            </a:r>
          </a:p>
          <a:p>
            <a:pPr lvl="2"/>
            <a:r>
              <a:rPr lang="en-US" dirty="0"/>
              <a:t>Client prefers to not answer</a:t>
            </a:r>
          </a:p>
          <a:p>
            <a:pPr lvl="2"/>
            <a:r>
              <a:rPr lang="en-US" dirty="0"/>
              <a:t>Data not collected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DD1AACA-9B52-5B4F-2B39-99DE8B386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3594" y="3199721"/>
            <a:ext cx="4700588" cy="22867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ACTIONS/IMPLICATIONS:</a:t>
            </a:r>
          </a:p>
          <a:p>
            <a:pPr lvl="1"/>
            <a:r>
              <a:rPr lang="en-US" dirty="0"/>
              <a:t>While all old gender data will be mapped over according to the HUD specifications, providers should still check all enrolled clients for accurate gender data.</a:t>
            </a:r>
          </a:p>
          <a:p>
            <a:pPr lvl="1"/>
            <a:r>
              <a:rPr lang="en-US" dirty="0"/>
              <a:t>Update all internal paperwork to reflect these changes!</a:t>
            </a:r>
          </a:p>
        </p:txBody>
      </p:sp>
    </p:spTree>
    <p:extLst>
      <p:ext uri="{BB962C8B-B14F-4D97-AF65-F5344CB8AC3E}">
        <p14:creationId xmlns:p14="http://schemas.microsoft.com/office/powerpoint/2010/main" val="365143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092F1-A9F7-A66E-B6B2-E7E3DBE61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(REVISED) 3.12 – Destination AND</a:t>
            </a:r>
            <a:br>
              <a:rPr lang="en-US" dirty="0"/>
            </a:br>
            <a:r>
              <a:rPr lang="en-US" dirty="0"/>
              <a:t>3.917A &amp; 3.917B – Prior Living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77093-AA9B-0C3D-BB6C-A914ECE11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projects:</a:t>
            </a:r>
          </a:p>
          <a:p>
            <a:pPr lvl="1"/>
            <a:r>
              <a:rPr lang="en-US" dirty="0"/>
              <a:t>Re-organized response options under different headers</a:t>
            </a:r>
          </a:p>
          <a:p>
            <a:pPr lvl="1"/>
            <a:r>
              <a:rPr lang="en-US" dirty="0"/>
              <a:t>Added dependent field for permanent subsidized options</a:t>
            </a:r>
          </a:p>
          <a:p>
            <a:pPr lvl="2"/>
            <a:r>
              <a:rPr lang="en-US" dirty="0"/>
              <a:t>Selecting “Rental by client, with ongoing housing subsidy” will now require an additional selection of what type of subsidy the client is/was receiving.</a:t>
            </a:r>
          </a:p>
          <a:p>
            <a:pPr lvl="1"/>
            <a:r>
              <a:rPr lang="en-US" dirty="0"/>
              <a:t>Added “this episode” to response “Approximate date </a:t>
            </a:r>
            <a:r>
              <a:rPr lang="en-US" i="1" dirty="0"/>
              <a:t>this episode</a:t>
            </a:r>
            <a:r>
              <a:rPr lang="en-US" dirty="0"/>
              <a:t> of homelessness started” field for clarity.</a:t>
            </a:r>
          </a:p>
          <a:p>
            <a:pPr lvl="1"/>
            <a:r>
              <a:rPr lang="en-US" dirty="0"/>
              <a:t>See Appendix A in the HMIS Data Standards Manual for list.</a:t>
            </a:r>
          </a:p>
          <a:p>
            <a:r>
              <a:rPr lang="en-US" dirty="0"/>
              <a:t>ACTIONS/IMPLICATIONS:</a:t>
            </a:r>
          </a:p>
          <a:p>
            <a:pPr lvl="1"/>
            <a:r>
              <a:rPr lang="en-US" dirty="0"/>
              <a:t>Update all internal paperwork to reflect these changes</a:t>
            </a:r>
          </a:p>
        </p:txBody>
      </p:sp>
    </p:spTree>
    <p:extLst>
      <p:ext uri="{BB962C8B-B14F-4D97-AF65-F5344CB8AC3E}">
        <p14:creationId xmlns:p14="http://schemas.microsoft.com/office/powerpoint/2010/main" val="219472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10F3A-A04A-5D4E-D66B-C89F176B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Specific Data Elements (PSDEs)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7A9AE-E029-D170-6BEB-AE7955261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2" y="4232172"/>
            <a:ext cx="9613860" cy="784150"/>
          </a:xfrm>
        </p:spPr>
        <p:txBody>
          <a:bodyPr/>
          <a:lstStyle/>
          <a:p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in this section will be collected and entered by agency end users.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2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746B-610F-B06A-03AB-9F1BC1886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(REVISED) 4.04 – Health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6E45B-64B6-D299-5D1C-069FE10D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projects:</a:t>
            </a:r>
          </a:p>
          <a:p>
            <a:pPr lvl="1"/>
            <a:r>
              <a:rPr lang="en-US" dirty="0"/>
              <a:t>Updated language from “Veteran’s Administration (VA) Medical Services” to “Veteran’s Health Administration (VHA)”.</a:t>
            </a:r>
          </a:p>
          <a:p>
            <a:r>
              <a:rPr lang="en-US" dirty="0"/>
              <a:t>ACTIONS/IMPLICATIONS:</a:t>
            </a:r>
          </a:p>
          <a:p>
            <a:pPr lvl="1"/>
            <a:r>
              <a:rPr lang="en-US" dirty="0"/>
              <a:t>Update all internal paperwork to reflect this change.</a:t>
            </a:r>
          </a:p>
        </p:txBody>
      </p:sp>
    </p:spTree>
    <p:extLst>
      <p:ext uri="{BB962C8B-B14F-4D97-AF65-F5344CB8AC3E}">
        <p14:creationId xmlns:p14="http://schemas.microsoft.com/office/powerpoint/2010/main" val="1915878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B818-5A28-7AD5-AF60-27423917E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(REVISED) 4.12 – Current Living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6E376-FF2C-1936-6238-6258BE5F1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Emergency Shelter – Night-by-Night, Street Outreach, Services Only, and Coordinated Entry projects ONLY:</a:t>
            </a:r>
          </a:p>
          <a:p>
            <a:pPr lvl="1"/>
            <a:r>
              <a:rPr lang="en-US" dirty="0"/>
              <a:t>Re-organized response options under different headers</a:t>
            </a:r>
          </a:p>
          <a:p>
            <a:pPr lvl="1"/>
            <a:r>
              <a:rPr lang="en-US" dirty="0"/>
              <a:t>Added dependent field for permanent subsidized options</a:t>
            </a:r>
          </a:p>
          <a:p>
            <a:pPr lvl="2"/>
            <a:r>
              <a:rPr lang="en-US" dirty="0"/>
              <a:t>Selecting “Rental by client, with ongoing housing subsidy” will now require an additional selection of what type of subsidy the client is/was receiving.</a:t>
            </a:r>
          </a:p>
          <a:p>
            <a:pPr lvl="1"/>
            <a:r>
              <a:rPr lang="en-US" dirty="0"/>
              <a:t>See Appendix A in the HMIS Data Standards Manual for list.</a:t>
            </a:r>
          </a:p>
          <a:p>
            <a:r>
              <a:rPr lang="en-US" dirty="0"/>
              <a:t>ACTIONS/IMPLICATIONS:</a:t>
            </a:r>
          </a:p>
          <a:p>
            <a:pPr lvl="1"/>
            <a:r>
              <a:rPr lang="en-US" dirty="0"/>
              <a:t>Update all internal paperwork to reflect these changes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44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B3303-99B9-45AC-7FE1-B55BE5747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(NEW) 4.21 – Coordinated Entry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32CDB-9B68-DE61-74F9-8767FE2E3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takes the place of retired elements 4.19 – Coordinated Entry Assessment &amp; 4.20 – Coordinated Entry Event</a:t>
            </a:r>
          </a:p>
          <a:p>
            <a:r>
              <a:rPr lang="en-US" dirty="0"/>
              <a:t>Coordinated Entry projects ONLY:</a:t>
            </a:r>
          </a:p>
          <a:p>
            <a:pPr lvl="1"/>
            <a:r>
              <a:rPr lang="en-US" dirty="0"/>
              <a:t>Streamlined element created to track screening, assessments, and other CE activities in a single element</a:t>
            </a:r>
          </a:p>
          <a:p>
            <a:pPr lvl="1"/>
            <a:r>
              <a:rPr lang="en-US" dirty="0"/>
              <a:t>MORE TO COME! The data standard manual/data dictionary outlines what this new element needs to do but Bitfocus could automate some of its functionality in Clarity.</a:t>
            </a:r>
          </a:p>
        </p:txBody>
      </p:sp>
    </p:spTree>
    <p:extLst>
      <p:ext uri="{BB962C8B-B14F-4D97-AF65-F5344CB8AC3E}">
        <p14:creationId xmlns:p14="http://schemas.microsoft.com/office/powerpoint/2010/main" val="202096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9A0B2-B9EE-0C3C-70D6-80FE8E04C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932F-2CBE-0E16-93C3-C34BF87D7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stay </a:t>
            </a:r>
            <a:r>
              <a:rPr lang="en-US" b="1" u="sng" dirty="0"/>
              <a:t>muted</a:t>
            </a:r>
            <a:r>
              <a:rPr lang="en-US" dirty="0"/>
              <a:t> when presenter is speaking.</a:t>
            </a:r>
          </a:p>
          <a:p>
            <a:r>
              <a:rPr lang="en-US" dirty="0"/>
              <a:t>This workgroup will be recorded and made available within a few days on the Office of Homeless Services website.</a:t>
            </a:r>
          </a:p>
          <a:p>
            <a:r>
              <a:rPr lang="en-US" dirty="0"/>
              <a:t>During presentation, please feel free to ask any questions in the chat. There will be a Q&amp;A session at the end of the workgroup where you can unmute and ask verbally. </a:t>
            </a:r>
          </a:p>
          <a:p>
            <a:r>
              <a:rPr lang="en-US" dirty="0"/>
              <a:t>The information disseminated in these workgroups should be distributed to all HMIS end users even if they could not be here today.</a:t>
            </a:r>
          </a:p>
        </p:txBody>
      </p:sp>
    </p:spTree>
    <p:extLst>
      <p:ext uri="{BB962C8B-B14F-4D97-AF65-F5344CB8AC3E}">
        <p14:creationId xmlns:p14="http://schemas.microsoft.com/office/powerpoint/2010/main" val="2859017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10F3A-A04A-5D4E-D66B-C89F176B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86" y="2869895"/>
            <a:ext cx="10133196" cy="1090788"/>
          </a:xfrm>
        </p:spPr>
        <p:txBody>
          <a:bodyPr/>
          <a:lstStyle/>
          <a:p>
            <a:r>
              <a:rPr lang="en-US" dirty="0"/>
              <a:t>Federal Partner Program Specific Data Elements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7A9AE-E029-D170-6BEB-AE7955261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2" y="4232172"/>
            <a:ext cx="9613860" cy="784150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in this section will be collected and entered by agency end users who receive certain federal funding sources where HMIS is a requirement. Funding sources are noted next to each data element.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46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A502E-A432-0F6E-DAEA-C781AAEDD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(RETIRED – CoC) C1 – Wellbeing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A1E6D-4A8C-1E36-87C5-827FDA916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PSH projects ONLY:</a:t>
            </a:r>
          </a:p>
          <a:p>
            <a:pPr lvl="1"/>
            <a:r>
              <a:rPr lang="en-US" dirty="0"/>
              <a:t>Wellbeing questions will no longer be collected at enrollment, assessment, or exit.</a:t>
            </a:r>
          </a:p>
          <a:p>
            <a:r>
              <a:rPr lang="en-US" dirty="0"/>
              <a:t>ACTIONS/IMPLICATIONS:</a:t>
            </a:r>
          </a:p>
          <a:p>
            <a:pPr lvl="1"/>
            <a:r>
              <a:rPr lang="en-US" dirty="0"/>
              <a:t>Wellbeing data collection can cease on 9/30/2023.</a:t>
            </a:r>
          </a:p>
          <a:p>
            <a:pPr lvl="1"/>
            <a:r>
              <a:rPr lang="en-US" dirty="0"/>
              <a:t>Update all internal paperwork to reflect these changes.</a:t>
            </a:r>
          </a:p>
        </p:txBody>
      </p:sp>
    </p:spTree>
    <p:extLst>
      <p:ext uri="{BB962C8B-B14F-4D97-AF65-F5344CB8AC3E}">
        <p14:creationId xmlns:p14="http://schemas.microsoft.com/office/powerpoint/2010/main" val="1847114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67552-D252-48C5-8CF9-D732A9E5A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(NEW – CoC, ESG RUSH, Special NOFOs) C4 – Translation Assistance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E18F5-D19A-E633-0D0F-3C0B2238D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projects (</a:t>
            </a:r>
            <a:r>
              <a:rPr lang="en-US" dirty="0" err="1"/>
              <a:t>HoH</a:t>
            </a:r>
            <a:r>
              <a:rPr lang="en-US" dirty="0"/>
              <a:t> ONLY):</a:t>
            </a:r>
          </a:p>
          <a:p>
            <a:pPr lvl="1"/>
            <a:r>
              <a:rPr lang="en-US" dirty="0"/>
              <a:t>New element to collect data on those who need translation assistance while in the project.</a:t>
            </a:r>
          </a:p>
          <a:p>
            <a:pPr lvl="1"/>
            <a:r>
              <a:rPr lang="en-US" dirty="0"/>
              <a:t>If client needs translation assistance, language will need to be selected:</a:t>
            </a:r>
          </a:p>
          <a:p>
            <a:pPr lvl="2"/>
            <a:r>
              <a:rPr lang="en-US" dirty="0"/>
              <a:t>20 languages listed</a:t>
            </a:r>
          </a:p>
          <a:p>
            <a:pPr lvl="2"/>
            <a:r>
              <a:rPr lang="en-US" dirty="0"/>
              <a:t>Different preferred language (text box)</a:t>
            </a:r>
          </a:p>
          <a:p>
            <a:pPr lvl="2"/>
            <a:r>
              <a:rPr lang="en-US" dirty="0"/>
              <a:t>Client doesn’t know</a:t>
            </a:r>
          </a:p>
          <a:p>
            <a:pPr lvl="2"/>
            <a:r>
              <a:rPr lang="en-US" dirty="0"/>
              <a:t>Client prefers not to answer</a:t>
            </a:r>
          </a:p>
          <a:p>
            <a:pPr lvl="2"/>
            <a:r>
              <a:rPr lang="en-US" dirty="0"/>
              <a:t>Data not collected</a:t>
            </a:r>
          </a:p>
          <a:p>
            <a:r>
              <a:rPr lang="en-US" dirty="0"/>
              <a:t>ACTIONS/IMPLICATIONS:</a:t>
            </a:r>
          </a:p>
          <a:p>
            <a:pPr lvl="1"/>
            <a:r>
              <a:rPr lang="en-US" dirty="0"/>
              <a:t>Update all internal paperwork to reflect these changes.</a:t>
            </a:r>
          </a:p>
        </p:txBody>
      </p:sp>
    </p:spTree>
    <p:extLst>
      <p:ext uri="{BB962C8B-B14F-4D97-AF65-F5344CB8AC3E}">
        <p14:creationId xmlns:p14="http://schemas.microsoft.com/office/powerpoint/2010/main" val="272839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293C6-1515-6CC5-172C-0C504CE7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(NEW REQUIREMENT – </a:t>
            </a:r>
            <a:r>
              <a:rPr lang="en-US" dirty="0" err="1"/>
              <a:t>CoC:PSH</a:t>
            </a:r>
            <a:r>
              <a:rPr lang="en-US" dirty="0"/>
              <a:t>) R3 – Sexual Orientation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A8BA3-81A9-5E93-9DE0-966CEE10D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CoC: PSH projects ONLY (</a:t>
            </a:r>
            <a:r>
              <a:rPr lang="en-US" dirty="0" err="1"/>
              <a:t>HoH</a:t>
            </a:r>
            <a:r>
              <a:rPr lang="en-US" dirty="0"/>
              <a:t> and Adults only):</a:t>
            </a:r>
          </a:p>
          <a:p>
            <a:pPr lvl="1"/>
            <a:r>
              <a:rPr lang="en-US" dirty="0"/>
              <a:t>Sexual orientation has been a required data element in RHY projects. </a:t>
            </a:r>
          </a:p>
          <a:p>
            <a:pPr lvl="1"/>
            <a:r>
              <a:rPr lang="en-US" dirty="0"/>
              <a:t>It has also been a local STRONG recommendation for all projects. </a:t>
            </a:r>
          </a:p>
          <a:p>
            <a:pPr lvl="1"/>
            <a:r>
              <a:rPr lang="en-US" dirty="0"/>
              <a:t>It is now REQUIRED for all CoC PSH projects at project start.</a:t>
            </a:r>
          </a:p>
          <a:p>
            <a:r>
              <a:rPr lang="en-US" dirty="0"/>
              <a:t>ACTIONS/IMPLICATIONS:</a:t>
            </a:r>
          </a:p>
          <a:p>
            <a:pPr lvl="1"/>
            <a:r>
              <a:rPr lang="en-US" dirty="0"/>
              <a:t>Update all internal paperwork to reflect these changes.</a:t>
            </a:r>
          </a:p>
        </p:txBody>
      </p:sp>
    </p:spTree>
    <p:extLst>
      <p:ext uri="{BB962C8B-B14F-4D97-AF65-F5344CB8AC3E}">
        <p14:creationId xmlns:p14="http://schemas.microsoft.com/office/powerpoint/2010/main" val="2079601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EC3C4-ECEA-6232-7E2D-840E614E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RHY Data Elements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07F7F-C72C-536A-CBE3-E4DC23F26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15544"/>
            <a:ext cx="9613861" cy="4655712"/>
          </a:xfrm>
        </p:spPr>
        <p:txBody>
          <a:bodyPr>
            <a:normAutofit/>
          </a:bodyPr>
          <a:lstStyle/>
          <a:p>
            <a:r>
              <a:rPr lang="en-US" dirty="0"/>
              <a:t>R14 – RHY Service Connections</a:t>
            </a:r>
          </a:p>
          <a:p>
            <a:pPr lvl="1"/>
            <a:r>
              <a:rPr lang="en-US" dirty="0"/>
              <a:t>All RHY projects (</a:t>
            </a:r>
            <a:r>
              <a:rPr lang="en-US" dirty="0" err="1"/>
              <a:t>HoH</a:t>
            </a:r>
            <a:r>
              <a:rPr lang="en-US" dirty="0"/>
              <a:t> and Adults only):</a:t>
            </a:r>
          </a:p>
          <a:p>
            <a:pPr lvl="2"/>
            <a:r>
              <a:rPr lang="en-US" dirty="0"/>
              <a:t>Update language about post-natal care from “mother” to “client (person who gave birth)”.</a:t>
            </a:r>
          </a:p>
          <a:p>
            <a:r>
              <a:rPr lang="en-US" dirty="0"/>
              <a:t>R17 – Project Completion Status</a:t>
            </a:r>
          </a:p>
          <a:p>
            <a:pPr lvl="1"/>
            <a:r>
              <a:rPr lang="en-US" dirty="0"/>
              <a:t>All RHY projects (</a:t>
            </a:r>
            <a:r>
              <a:rPr lang="en-US" dirty="0" err="1"/>
              <a:t>HoH</a:t>
            </a:r>
            <a:r>
              <a:rPr lang="en-US" dirty="0"/>
              <a:t> and Adults only):</a:t>
            </a:r>
          </a:p>
          <a:p>
            <a:pPr lvl="2"/>
            <a:r>
              <a:rPr lang="en-US" dirty="0"/>
              <a:t>Anywhere “youth” was present was changed to “client”</a:t>
            </a:r>
          </a:p>
          <a:p>
            <a:r>
              <a:rPr lang="en-US" dirty="0"/>
              <a:t>R18 – Counseling</a:t>
            </a:r>
          </a:p>
          <a:p>
            <a:pPr lvl="1"/>
            <a:r>
              <a:rPr lang="en-US" dirty="0"/>
              <a:t>All RHY projects (</a:t>
            </a:r>
            <a:r>
              <a:rPr lang="en-US" dirty="0" err="1"/>
              <a:t>HoH</a:t>
            </a:r>
            <a:r>
              <a:rPr lang="en-US" dirty="0"/>
              <a:t> and Adults only):</a:t>
            </a:r>
          </a:p>
          <a:p>
            <a:pPr lvl="2"/>
            <a:r>
              <a:rPr lang="en-US" dirty="0"/>
              <a:t>Changed language from “client received counseling” to “counseling received by client”.</a:t>
            </a:r>
          </a:p>
          <a:p>
            <a:r>
              <a:rPr lang="en-US" dirty="0"/>
              <a:t>ACTIONS/IMPLICATIONS:</a:t>
            </a:r>
          </a:p>
          <a:p>
            <a:pPr lvl="1"/>
            <a:r>
              <a:rPr lang="en-US" dirty="0"/>
              <a:t>Update language on internal paperwork.</a:t>
            </a:r>
          </a:p>
        </p:txBody>
      </p:sp>
    </p:spTree>
    <p:extLst>
      <p:ext uri="{BB962C8B-B14F-4D97-AF65-F5344CB8AC3E}">
        <p14:creationId xmlns:p14="http://schemas.microsoft.com/office/powerpoint/2010/main" val="3669634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E9C03-BA1E-5330-7749-5254CA15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 Data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4D6FC-2065-183C-3AE3-34E14717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05696"/>
            <a:ext cx="9613861" cy="4752304"/>
          </a:xfrm>
        </p:spPr>
        <p:txBody>
          <a:bodyPr/>
          <a:lstStyle/>
          <a:p>
            <a:r>
              <a:rPr lang="en-US" dirty="0"/>
              <a:t>V1 – Veteran’s Information</a:t>
            </a:r>
          </a:p>
          <a:p>
            <a:pPr lvl="1"/>
            <a:r>
              <a:rPr lang="en-US" dirty="0"/>
              <a:t>All VA projects (vets only): </a:t>
            </a:r>
          </a:p>
          <a:p>
            <a:pPr lvl="2"/>
            <a:r>
              <a:rPr lang="en-US" dirty="0"/>
              <a:t>Added “</a:t>
            </a:r>
            <a:r>
              <a:rPr lang="en-US"/>
              <a:t>Space Force” </a:t>
            </a:r>
            <a:r>
              <a:rPr lang="en-US" dirty="0"/>
              <a:t>as response option.</a:t>
            </a:r>
          </a:p>
          <a:p>
            <a:r>
              <a:rPr lang="en-US" dirty="0"/>
              <a:t>V2 – Services Provided – SSVF</a:t>
            </a:r>
          </a:p>
          <a:p>
            <a:pPr lvl="1"/>
            <a:r>
              <a:rPr lang="en-US" dirty="0"/>
              <a:t>All SSVF projects (clients receiving services only):</a:t>
            </a:r>
          </a:p>
          <a:p>
            <a:pPr lvl="2"/>
            <a:r>
              <a:rPr lang="en-US" dirty="0"/>
              <a:t>Changed “Extended Shallow Subsidy” to “Shallow Subsidy”.</a:t>
            </a:r>
          </a:p>
          <a:p>
            <a:r>
              <a:rPr lang="en-US" dirty="0"/>
              <a:t>V3 – Financial Assistance – SSVF</a:t>
            </a:r>
          </a:p>
          <a:p>
            <a:pPr lvl="1"/>
            <a:r>
              <a:rPr lang="en-US" dirty="0"/>
              <a:t>All SSVF projects (clients receiving services only):</a:t>
            </a:r>
          </a:p>
          <a:p>
            <a:pPr lvl="2"/>
            <a:r>
              <a:rPr lang="en-US" dirty="0"/>
              <a:t>Changed “Extended Shallow Subsidy – Rental Assistance” to “Shallow Subsidy Financial Assistance”.</a:t>
            </a:r>
          </a:p>
          <a:p>
            <a:pPr lvl="2"/>
            <a:r>
              <a:rPr lang="en-US" dirty="0"/>
              <a:t>Added “Landlord Incentive” and “Tenant Incentive”.</a:t>
            </a:r>
          </a:p>
          <a:p>
            <a:pPr lvl="2"/>
            <a:r>
              <a:rPr lang="en-US" dirty="0"/>
              <a:t>Changed response “Date of Financial Assistance” to “Start Date of Financial Assistance” and added “End Date of Financial Assistance”</a:t>
            </a:r>
          </a:p>
        </p:txBody>
      </p:sp>
    </p:spTree>
    <p:extLst>
      <p:ext uri="{BB962C8B-B14F-4D97-AF65-F5344CB8AC3E}">
        <p14:creationId xmlns:p14="http://schemas.microsoft.com/office/powerpoint/2010/main" val="4280872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76407-7C86-BE84-D386-DB5A7635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 Data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90FC4-1743-EE34-EB90-AD65E82D0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047741"/>
            <a:ext cx="4698358" cy="3888448"/>
          </a:xfrm>
        </p:spPr>
        <p:txBody>
          <a:bodyPr>
            <a:normAutofit fontScale="92500"/>
          </a:bodyPr>
          <a:lstStyle/>
          <a:p>
            <a:r>
              <a:rPr lang="en-US" dirty="0"/>
              <a:t>V4 – Percent of AMI (SSVF Eligibility)</a:t>
            </a:r>
          </a:p>
          <a:p>
            <a:pPr lvl="1"/>
            <a:r>
              <a:rPr lang="en-US" dirty="0"/>
              <a:t>All SSVF projects (</a:t>
            </a:r>
            <a:r>
              <a:rPr lang="en-US" dirty="0" err="1"/>
              <a:t>HoH</a:t>
            </a:r>
            <a:r>
              <a:rPr lang="en-US" dirty="0"/>
              <a:t> only):</a:t>
            </a:r>
          </a:p>
          <a:p>
            <a:pPr lvl="2"/>
            <a:r>
              <a:rPr lang="en-US" dirty="0"/>
              <a:t>Expanded list of options to:</a:t>
            </a:r>
          </a:p>
          <a:p>
            <a:pPr lvl="3"/>
            <a:r>
              <a:rPr lang="en-US" dirty="0"/>
              <a:t>30% or less</a:t>
            </a:r>
          </a:p>
          <a:p>
            <a:pPr lvl="3"/>
            <a:r>
              <a:rPr lang="en-US" dirty="0"/>
              <a:t>31% to 50%</a:t>
            </a:r>
          </a:p>
          <a:p>
            <a:pPr lvl="3"/>
            <a:r>
              <a:rPr lang="en-US" dirty="0"/>
              <a:t>51% to 80%</a:t>
            </a:r>
          </a:p>
          <a:p>
            <a:pPr lvl="3"/>
            <a:r>
              <a:rPr lang="en-US" dirty="0"/>
              <a:t>81% or greater</a:t>
            </a:r>
          </a:p>
          <a:p>
            <a:r>
              <a:rPr lang="en-US" dirty="0"/>
              <a:t>RETIRED – V5 – Last Permanent Address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AF88-87F1-FEFF-A008-6AB4D5EA8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047741"/>
            <a:ext cx="4700058" cy="3567448"/>
          </a:xfrm>
        </p:spPr>
        <p:txBody>
          <a:bodyPr>
            <a:normAutofit fontScale="92500"/>
          </a:bodyPr>
          <a:lstStyle/>
          <a:p>
            <a:r>
              <a:rPr lang="en-US" dirty="0"/>
              <a:t>V7 – HP Targeting Criteria</a:t>
            </a:r>
          </a:p>
          <a:p>
            <a:pPr lvl="1"/>
            <a:r>
              <a:rPr lang="en-US" dirty="0"/>
              <a:t>HP project only:</a:t>
            </a:r>
          </a:p>
          <a:p>
            <a:pPr lvl="2"/>
            <a:r>
              <a:rPr lang="en-US" dirty="0"/>
              <a:t>Update language on 4 elements:</a:t>
            </a:r>
          </a:p>
          <a:p>
            <a:pPr lvl="3"/>
            <a:r>
              <a:rPr lang="en-US" dirty="0"/>
              <a:t>C – Past experience of homelessness (street/shelter/TH) (any adult)</a:t>
            </a:r>
          </a:p>
          <a:p>
            <a:pPr lvl="3"/>
            <a:r>
              <a:rPr lang="en-US" dirty="0"/>
              <a:t>D – Head of Household is not a current leaseholder/renter of a unit</a:t>
            </a:r>
          </a:p>
          <a:p>
            <a:pPr lvl="3"/>
            <a:r>
              <a:rPr lang="en-US" dirty="0"/>
              <a:t>E – Head of Household has never been a leaseholder/renter of a unit</a:t>
            </a:r>
          </a:p>
          <a:p>
            <a:pPr lvl="3"/>
            <a:r>
              <a:rPr lang="en-US" dirty="0"/>
              <a:t>N – Single parent/guardian household with minor child(ren)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3EBF71-9795-CEE4-A6D7-AC9B412169C1}"/>
              </a:ext>
            </a:extLst>
          </p:cNvPr>
          <p:cNvSpPr txBox="1"/>
          <p:nvPr/>
        </p:nvSpPr>
        <p:spPr>
          <a:xfrm>
            <a:off x="1753039" y="5889328"/>
            <a:ext cx="76821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ACTIONS/IMPLICATIONS: UPDATE ALL INTERNAL PAPERWORK</a:t>
            </a:r>
          </a:p>
        </p:txBody>
      </p:sp>
    </p:spTree>
    <p:extLst>
      <p:ext uri="{BB962C8B-B14F-4D97-AF65-F5344CB8AC3E}">
        <p14:creationId xmlns:p14="http://schemas.microsoft.com/office/powerpoint/2010/main" val="32312273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D8DF5C3E-BDAB-40E6-A40B-8C05D8CD3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D90C31A-86E3-472B-B929-496667598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9DD3589A-DB65-424B-ACF1-5C8155F1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F784D76-D302-4160-A2D4-C2F4AB76D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1286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CD4879-7D06-0FAA-0D8C-80CAF10F4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584677" cy="10809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Q&amp;A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08D9710-1A5F-4D24-B654-F2081DE60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6409944" cy="258395"/>
          </a:xfrm>
          <a:prstGeom prst="rect">
            <a:avLst/>
          </a:prstGeom>
        </p:spPr>
      </p:pic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B107B592-77B3-F2D7-9346-AD281F42C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31" y="2228636"/>
            <a:ext cx="5104843" cy="1872904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bg1"/>
                </a:solidFill>
              </a:rPr>
              <a:t>What is on your mind? </a:t>
            </a:r>
          </a:p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bg1"/>
                </a:solidFill>
              </a:rPr>
              <a:t>Best practice questions?</a:t>
            </a:r>
          </a:p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bg1"/>
                </a:solidFill>
              </a:rPr>
              <a:t>Feedback on the Clarity system!</a:t>
            </a:r>
          </a:p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bg1"/>
                </a:solidFill>
              </a:rPr>
              <a:t>Common issues you are having?</a:t>
            </a:r>
          </a:p>
          <a:p>
            <a:endParaRPr lang="en-US" sz="1700" dirty="0">
              <a:solidFill>
                <a:srgbClr val="FFFFFF"/>
              </a:solidFill>
            </a:endParaRPr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2B57E7D2-A94B-4A8D-B58F-D3E30C235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163" y="642795"/>
            <a:ext cx="4812406" cy="5575125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Questions with solid fill">
            <a:extLst>
              <a:ext uri="{FF2B5EF4-FFF2-40B4-BE49-F238E27FC236}">
                <a16:creationId xmlns:a16="http://schemas.microsoft.com/office/drawing/2014/main" id="{DFF668BD-F72E-C4FE-4FE8-B3FB086BB0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86362" y="1075996"/>
            <a:ext cx="4706007" cy="470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005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BF1DF-920E-0515-950E-499B3E7C2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Agenda</a:t>
            </a:r>
          </a:p>
        </p:txBody>
      </p:sp>
      <p:graphicFrame>
        <p:nvGraphicFramePr>
          <p:cNvPr id="38" name="Content Placeholder 4">
            <a:extLst>
              <a:ext uri="{FF2B5EF4-FFF2-40B4-BE49-F238E27FC236}">
                <a16:creationId xmlns:a16="http://schemas.microsoft.com/office/drawing/2014/main" id="{D52B3D61-6EA5-452C-5C15-E9B2EB5891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36411"/>
              </p:ext>
            </p:extLst>
          </p:nvPr>
        </p:nvGraphicFramePr>
        <p:xfrm>
          <a:off x="5287995" y="661106"/>
          <a:ext cx="6257362" cy="5503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479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D6EC5AD-977D-4411-AC6F-5677D6D5C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3DC4F7D-6CBC-4B88-80C9-3E5BBFA8D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1F5CD2AA-865E-46EF-BE02-B7F59735C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D6349C-22C8-6D52-078E-88DDDF2A7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4714194"/>
            <a:ext cx="8129353" cy="1311176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US" sz="4800" dirty="0"/>
              <a:t>HMIS Data Committee Members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36E79C-DAF3-497B-8829-B578C6330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6CBA651-59F0-4056-852B-7BA312B84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549CAF-504A-44ED-AD20-0880DCFE7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21894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318056C-6EA6-4474-B02E-6C914AE04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210130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D0F235-DFBE-42FB-D328-BFEEAA175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204340"/>
              </p:ext>
            </p:extLst>
          </p:nvPr>
        </p:nvGraphicFramePr>
        <p:xfrm>
          <a:off x="620713" y="644525"/>
          <a:ext cx="10931525" cy="3605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978641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2E911EF-80F5-4781-A4DF-44EFAF242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0A2A734-17E4-44D5-9630-D54D6AF74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FFB5C33-24B2-4764-BDBD-4C10A21DB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8808" y="0"/>
            <a:ext cx="34031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EB601E2-EFED-4313-BEE4-9E27B94FC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2"/>
            <a:ext cx="9110541" cy="246557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1425DB5A-CEE1-4EE1-8C4A-689E49D35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9110542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4B896-23C5-49DA-E12C-6CC4AE9A0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10" y="2733709"/>
            <a:ext cx="7657792" cy="137307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HMIS End User Workgroups</a:t>
            </a:r>
          </a:p>
        </p:txBody>
      </p:sp>
    </p:spTree>
    <p:extLst>
      <p:ext uri="{BB962C8B-B14F-4D97-AF65-F5344CB8AC3E}">
        <p14:creationId xmlns:p14="http://schemas.microsoft.com/office/powerpoint/2010/main" val="3563529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D8DF5C3E-BDAB-40E6-A40B-8C05D8CD3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D90C31A-86E3-472B-B929-496667598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9DD3589A-DB65-424B-ACF1-5C8155F1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F784D76-D302-4160-A2D4-C2F4AB76D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1286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CD4879-7D06-0FAA-0D8C-80CAF10F4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584677" cy="10809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Vision &amp; Purpose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08D9710-1A5F-4D24-B654-F2081DE60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6409944" cy="258395"/>
          </a:xfrm>
          <a:prstGeom prst="rect">
            <a:avLst/>
          </a:prstGeom>
        </p:spPr>
      </p:pic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B107B592-77B3-F2D7-9346-AD281F42C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5104843" cy="359931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COMMUNICATION with all HMIS end users from the CoC HMIS Lead Agency (OHS)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Discussion/troubleshooting/direct communication about:</a:t>
            </a:r>
          </a:p>
          <a:p>
            <a:pPr lvl="2"/>
            <a:r>
              <a:rPr lang="en-US" sz="1400" dirty="0">
                <a:solidFill>
                  <a:srgbClr val="FFFFFF"/>
                </a:solidFill>
              </a:rPr>
              <a:t>HMIS Best Practices</a:t>
            </a:r>
          </a:p>
          <a:p>
            <a:pPr lvl="2"/>
            <a:r>
              <a:rPr lang="en-US" sz="1400" dirty="0">
                <a:solidFill>
                  <a:srgbClr val="FFFFFF"/>
                </a:solidFill>
              </a:rPr>
              <a:t>Common errors/issues</a:t>
            </a:r>
          </a:p>
          <a:p>
            <a:pPr lvl="2"/>
            <a:r>
              <a:rPr lang="en-US" sz="1400" dirty="0">
                <a:solidFill>
                  <a:srgbClr val="FFFFFF"/>
                </a:solidFill>
              </a:rPr>
              <a:t>Upcoming changes…and MORE!</a:t>
            </a:r>
            <a:endParaRPr lang="en-US" sz="2000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A shared sense of accountability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Your work in HMIS means MUCH more than you may realize!</a:t>
            </a:r>
          </a:p>
          <a:p>
            <a:r>
              <a:rPr lang="en-US" sz="2000" dirty="0">
                <a:solidFill>
                  <a:srgbClr val="FFFFFF"/>
                </a:solidFill>
              </a:rPr>
              <a:t>Collaboration/networking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Get to know the names of the end users.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2B57E7D2-A94B-4A8D-B58F-D3E30C235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163" y="642795"/>
            <a:ext cx="4812406" cy="5575125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Handshake with solid fill">
            <a:extLst>
              <a:ext uri="{FF2B5EF4-FFF2-40B4-BE49-F238E27FC236}">
                <a16:creationId xmlns:a16="http://schemas.microsoft.com/office/drawing/2014/main" id="{DFBFBE77-4D73-BFE2-5FD0-3E1000DB2E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43933" y="1336393"/>
            <a:ext cx="4178419" cy="4178419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35919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251A-2739-4160-947F-258788161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33709"/>
            <a:ext cx="9169758" cy="13730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dirty="0">
                <a:solidFill>
                  <a:srgbClr val="FFFFFF"/>
                </a:solidFill>
              </a:rPr>
              <a:t>FY24 HMIS Data Standard Changes</a:t>
            </a:r>
            <a:br>
              <a:rPr lang="en-US" sz="46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Effective 10/1/2023</a:t>
            </a:r>
            <a:endParaRPr lang="en-US" sz="4600" dirty="0">
              <a:solidFill>
                <a:srgbClr val="FFFFFF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F27782-DE2A-5113-1031-B08092413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457" y="4406918"/>
            <a:ext cx="8498301" cy="1117687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FY24 HMIS Data Standards Data Dictionary:</a:t>
            </a: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https://files.hudexchange.info/resources/documents/HMIS-Data-Dictionary-2024.pdf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</a:rPr>
              <a:t>FY24 HMIS Data Standards Manual:</a:t>
            </a: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https://files.hudexchange.info/resources/documents/HMIS-Data-Standards-Manual-2024.pdf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62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10F3A-A04A-5D4E-D66B-C89F176B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Descriptor Data Elements (PDDEs)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7A9AE-E029-D170-6BEB-AE7955261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2" y="4232172"/>
            <a:ext cx="9613860" cy="784150"/>
          </a:xfrm>
        </p:spPr>
        <p:txBody>
          <a:bodyPr/>
          <a:lstStyle/>
          <a:p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in this section will only be added/removed/updated by HMIS System Administrator at the Office of Homeless Services.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0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B362-76E3-9197-F6F1-699C04125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(REVISED) 2.02 – Project Information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A9CE7E-4497-521D-E29B-3ED76D336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2" y="2085518"/>
            <a:ext cx="4698355" cy="36391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Emergency Shelters</a:t>
            </a:r>
          </a:p>
          <a:p>
            <a:pPr lvl="1"/>
            <a:r>
              <a:rPr lang="en-US" dirty="0"/>
              <a:t>Removed “Emergency Shelter Tracking Method” </a:t>
            </a:r>
          </a:p>
          <a:p>
            <a:pPr lvl="1"/>
            <a:r>
              <a:rPr lang="en-US" dirty="0"/>
              <a:t>Added 2 new project types:</a:t>
            </a:r>
          </a:p>
          <a:p>
            <a:pPr lvl="2"/>
            <a:r>
              <a:rPr lang="en-US" dirty="0"/>
              <a:t>Emergency Shelter – Night-by-night</a:t>
            </a:r>
          </a:p>
          <a:p>
            <a:pPr lvl="2"/>
            <a:r>
              <a:rPr lang="en-US" dirty="0"/>
              <a:t>Emergency Shelter – Entry/Exit</a:t>
            </a:r>
          </a:p>
          <a:p>
            <a:r>
              <a:rPr lang="en-US" dirty="0"/>
              <a:t>Rapid Re-Housing</a:t>
            </a:r>
          </a:p>
          <a:p>
            <a:pPr lvl="1"/>
            <a:r>
              <a:rPr lang="en-US" dirty="0"/>
              <a:t>Added 2 RRH subtypes:</a:t>
            </a:r>
          </a:p>
          <a:p>
            <a:pPr lvl="2"/>
            <a:r>
              <a:rPr lang="en-US" dirty="0"/>
              <a:t>RRH: Services Only</a:t>
            </a:r>
          </a:p>
          <a:p>
            <a:pPr lvl="2"/>
            <a:r>
              <a:rPr lang="en-US" dirty="0"/>
              <a:t>RRH: Housing with or without services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1FDD004-B29E-42FE-45AA-DDADC7F94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2085519"/>
            <a:ext cx="4700059" cy="370353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All projects:</a:t>
            </a:r>
          </a:p>
          <a:p>
            <a:pPr lvl="1"/>
            <a:r>
              <a:rPr lang="en-US" dirty="0"/>
              <a:t>Removed “HMIS Participating Project” field from this element and created a new element for this altogether.</a:t>
            </a:r>
          </a:p>
          <a:p>
            <a:pPr lvl="1"/>
            <a:r>
              <a:rPr lang="en-US" dirty="0"/>
              <a:t>Changed “domestic violence victim” to “survivor of domestic violence” in target population fields.</a:t>
            </a:r>
          </a:p>
          <a:p>
            <a:r>
              <a:rPr lang="en-US" dirty="0"/>
              <a:t>ACTIONS/IMPLICATIONS:</a:t>
            </a:r>
          </a:p>
          <a:p>
            <a:pPr lvl="1"/>
            <a:r>
              <a:rPr lang="en-US" dirty="0"/>
              <a:t>RRH: if a RRH project is being tracked in an ES project, this will not need to be separated.</a:t>
            </a:r>
          </a:p>
          <a:p>
            <a:pPr lvl="1"/>
            <a:r>
              <a:rPr lang="en-US" dirty="0"/>
              <a:t>No immediate action is needed for any other project</a:t>
            </a:r>
          </a:p>
        </p:txBody>
      </p:sp>
    </p:spTree>
    <p:extLst>
      <p:ext uri="{BB962C8B-B14F-4D97-AF65-F5344CB8AC3E}">
        <p14:creationId xmlns:p14="http://schemas.microsoft.com/office/powerpoint/2010/main" val="16531852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173</TotalTime>
  <Words>1832</Words>
  <Application>Microsoft Office PowerPoint</Application>
  <PresentationFormat>Widescreen</PresentationFormat>
  <Paragraphs>207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Trebuchet MS</vt:lpstr>
      <vt:lpstr>Berlin</vt:lpstr>
      <vt:lpstr>HMIS End User Workgroup</vt:lpstr>
      <vt:lpstr>Housekeeping Items</vt:lpstr>
      <vt:lpstr>Agenda</vt:lpstr>
      <vt:lpstr>HMIS Data Committee Members</vt:lpstr>
      <vt:lpstr>HMIS End User Workgroups</vt:lpstr>
      <vt:lpstr>Vision &amp; Purpose</vt:lpstr>
      <vt:lpstr>FY24 HMIS Data Standard Changes Effective 10/1/2023</vt:lpstr>
      <vt:lpstr>Project Descriptor Data Elements (PDDEs)</vt:lpstr>
      <vt:lpstr>(REVISED) 2.02 – Project Information</vt:lpstr>
      <vt:lpstr>(REVISED) 2.07 – Bed and Unit Inventory</vt:lpstr>
      <vt:lpstr>(NEW) 2.09 – CE Participation</vt:lpstr>
      <vt:lpstr>Universal Data Elements (UDEs)</vt:lpstr>
      <vt:lpstr>(REVISED) 3.04 – Race &amp; Ethnicity</vt:lpstr>
      <vt:lpstr>(REVISED) 3.06 - Gender</vt:lpstr>
      <vt:lpstr>(REVISED) 3.12 – Destination AND 3.917A &amp; 3.917B – Prior Living Situation</vt:lpstr>
      <vt:lpstr>Program Specific Data Elements (PSDEs)</vt:lpstr>
      <vt:lpstr>(REVISED) 4.04 – Health Insurance</vt:lpstr>
      <vt:lpstr>(REVISED) 4.12 – Current Living Situation</vt:lpstr>
      <vt:lpstr>(NEW) 4.21 – Coordinated Entry Activity</vt:lpstr>
      <vt:lpstr>Federal Partner Program Specific Data Elements</vt:lpstr>
      <vt:lpstr>(RETIRED – CoC) C1 – Wellbeing</vt:lpstr>
      <vt:lpstr>(NEW – CoC, ESG RUSH, Special NOFOs) C4 – Translation Assistance Needed</vt:lpstr>
      <vt:lpstr>(NEW REQUIREMENT – CoC:PSH) R3 – Sexual Orientation</vt:lpstr>
      <vt:lpstr>RHY Data Elements </vt:lpstr>
      <vt:lpstr>VA Data Elements</vt:lpstr>
      <vt:lpstr>VA Data Elements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HMIS Data Committee</dc:title>
  <dc:creator>Nicholas Butina</dc:creator>
  <cp:lastModifiedBy>Nicholas Butina</cp:lastModifiedBy>
  <cp:revision>6</cp:revision>
  <dcterms:created xsi:type="dcterms:W3CDTF">2023-06-07T13:53:43Z</dcterms:created>
  <dcterms:modified xsi:type="dcterms:W3CDTF">2023-06-27T13:49:52Z</dcterms:modified>
</cp:coreProperties>
</file>